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318" r:id="rId2"/>
    <p:sldId id="329" r:id="rId3"/>
    <p:sldId id="339" r:id="rId4"/>
    <p:sldId id="345" r:id="rId5"/>
    <p:sldId id="347" r:id="rId6"/>
    <p:sldId id="341" r:id="rId7"/>
    <p:sldId id="340" r:id="rId8"/>
    <p:sldId id="343" r:id="rId9"/>
    <p:sldId id="344" r:id="rId10"/>
    <p:sldId id="330" r:id="rId11"/>
    <p:sldId id="355" r:id="rId12"/>
    <p:sldId id="348" r:id="rId13"/>
    <p:sldId id="357" r:id="rId14"/>
    <p:sldId id="356" r:id="rId15"/>
    <p:sldId id="359" r:id="rId16"/>
    <p:sldId id="360" r:id="rId17"/>
    <p:sldId id="353" r:id="rId18"/>
    <p:sldId id="363" r:id="rId19"/>
    <p:sldId id="364" r:id="rId20"/>
    <p:sldId id="365" r:id="rId21"/>
    <p:sldId id="351" r:id="rId22"/>
    <p:sldId id="332" r:id="rId23"/>
    <p:sldId id="350" r:id="rId24"/>
    <p:sldId id="338" r:id="rId25"/>
    <p:sldId id="346" r:id="rId26"/>
    <p:sldId id="358" r:id="rId27"/>
  </p:sldIdLst>
  <p:sldSz cx="12188825" cy="6858000"/>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0000FF"/>
    <a:srgbClr val="005DA2"/>
    <a:srgbClr val="828282"/>
    <a:srgbClr val="6E90FE"/>
    <a:srgbClr val="8086FC"/>
    <a:srgbClr val="6D6DFB"/>
    <a:srgbClr val="4E78F0"/>
    <a:srgbClr val="F0932C"/>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E9DEC9-DDFF-4371-9FF4-DB599C5BB613}" v="10" dt="2020-11-12T18:12:00.625"/>
  </p1510:revLst>
</p1510:revInfo>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28" autoAdjust="0"/>
    <p:restoredTop sz="75526" autoAdjust="0"/>
  </p:normalViewPr>
  <p:slideViewPr>
    <p:cSldViewPr showGuides="1">
      <p:cViewPr varScale="1">
        <p:scale>
          <a:sx n="86" d="100"/>
          <a:sy n="86" d="100"/>
        </p:scale>
        <p:origin x="408" y="96"/>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o Hoang" userId="0e23db62feec2a5d" providerId="LiveId" clId="{55E9DEC9-DDFF-4371-9FF4-DB599C5BB613}"/>
    <pc:docChg chg="undo custSel addSld delSld modSld sldOrd">
      <pc:chgData name="Thao Hoang" userId="0e23db62feec2a5d" providerId="LiveId" clId="{55E9DEC9-DDFF-4371-9FF4-DB599C5BB613}" dt="2020-11-12T18:12:06.854" v="1111" actId="1076"/>
      <pc:docMkLst>
        <pc:docMk/>
      </pc:docMkLst>
      <pc:sldChg chg="ord">
        <pc:chgData name="Thao Hoang" userId="0e23db62feec2a5d" providerId="LiveId" clId="{55E9DEC9-DDFF-4371-9FF4-DB599C5BB613}" dt="2020-11-12T17:03:13.639" v="45"/>
        <pc:sldMkLst>
          <pc:docMk/>
          <pc:sldMk cId="2717604774" sldId="329"/>
        </pc:sldMkLst>
      </pc:sldChg>
      <pc:sldChg chg="modSp mod">
        <pc:chgData name="Thao Hoang" userId="0e23db62feec2a5d" providerId="LiveId" clId="{55E9DEC9-DDFF-4371-9FF4-DB599C5BB613}" dt="2020-11-12T18:04:04.568" v="1091" actId="1035"/>
        <pc:sldMkLst>
          <pc:docMk/>
          <pc:sldMk cId="2193902762" sldId="330"/>
        </pc:sldMkLst>
        <pc:spChg chg="mod">
          <ac:chgData name="Thao Hoang" userId="0e23db62feec2a5d" providerId="LiveId" clId="{55E9DEC9-DDFF-4371-9FF4-DB599C5BB613}" dt="2020-11-12T18:04:04.568" v="1091" actId="1035"/>
          <ac:spMkLst>
            <pc:docMk/>
            <pc:sldMk cId="2193902762" sldId="330"/>
            <ac:spMk id="2" creationId="{813A8D14-5AE3-466C-912E-7216B1163AE1}"/>
          </ac:spMkLst>
        </pc:spChg>
      </pc:sldChg>
      <pc:sldChg chg="modSp mod">
        <pc:chgData name="Thao Hoang" userId="0e23db62feec2a5d" providerId="LiveId" clId="{55E9DEC9-DDFF-4371-9FF4-DB599C5BB613}" dt="2020-11-12T17:52:13.609" v="522" actId="20577"/>
        <pc:sldMkLst>
          <pc:docMk/>
          <pc:sldMk cId="3998328905" sldId="332"/>
        </pc:sldMkLst>
        <pc:spChg chg="mod">
          <ac:chgData name="Thao Hoang" userId="0e23db62feec2a5d" providerId="LiveId" clId="{55E9DEC9-DDFF-4371-9FF4-DB599C5BB613}" dt="2020-11-12T17:52:13.609" v="522" actId="20577"/>
          <ac:spMkLst>
            <pc:docMk/>
            <pc:sldMk cId="3998328905" sldId="332"/>
            <ac:spMk id="3" creationId="{00000000-0000-0000-0000-000000000000}"/>
          </ac:spMkLst>
        </pc:spChg>
      </pc:sldChg>
      <pc:sldChg chg="modSp mod modNotesTx">
        <pc:chgData name="Thao Hoang" userId="0e23db62feec2a5d" providerId="LiveId" clId="{55E9DEC9-DDFF-4371-9FF4-DB599C5BB613}" dt="2020-11-12T17:03:00.370" v="41" actId="20577"/>
        <pc:sldMkLst>
          <pc:docMk/>
          <pc:sldMk cId="1415448022" sldId="346"/>
        </pc:sldMkLst>
        <pc:spChg chg="mod">
          <ac:chgData name="Thao Hoang" userId="0e23db62feec2a5d" providerId="LiveId" clId="{55E9DEC9-DDFF-4371-9FF4-DB599C5BB613}" dt="2020-11-12T17:03:00.370" v="41" actId="20577"/>
          <ac:spMkLst>
            <pc:docMk/>
            <pc:sldMk cId="1415448022" sldId="346"/>
            <ac:spMk id="2" creationId="{00000000-0000-0000-0000-000000000000}"/>
          </ac:spMkLst>
        </pc:spChg>
      </pc:sldChg>
      <pc:sldChg chg="addSp delSp modSp mod delAnim modAnim">
        <pc:chgData name="Thao Hoang" userId="0e23db62feec2a5d" providerId="LiveId" clId="{55E9DEC9-DDFF-4371-9FF4-DB599C5BB613}" dt="2020-11-12T18:12:06.854" v="1111" actId="1076"/>
        <pc:sldMkLst>
          <pc:docMk/>
          <pc:sldMk cId="4263459357" sldId="348"/>
        </pc:sldMkLst>
        <pc:spChg chg="add mod">
          <ac:chgData name="Thao Hoang" userId="0e23db62feec2a5d" providerId="LiveId" clId="{55E9DEC9-DDFF-4371-9FF4-DB599C5BB613}" dt="2020-11-12T18:12:06.854" v="1111" actId="1076"/>
          <ac:spMkLst>
            <pc:docMk/>
            <pc:sldMk cId="4263459357" sldId="348"/>
            <ac:spMk id="2" creationId="{09A92210-6B3F-4EF7-A33F-B0A4194701A4}"/>
          </ac:spMkLst>
        </pc:spChg>
        <pc:graphicFrameChg chg="add del mod">
          <ac:chgData name="Thao Hoang" userId="0e23db62feec2a5d" providerId="LiveId" clId="{55E9DEC9-DDFF-4371-9FF4-DB599C5BB613}" dt="2020-11-12T18:07:55.697" v="1094"/>
          <ac:graphicFrameMkLst>
            <pc:docMk/>
            <pc:sldMk cId="4263459357" sldId="348"/>
            <ac:graphicFrameMk id="6" creationId="{6452A6E0-276E-43C5-A3D3-82CD2508DBC6}"/>
          </ac:graphicFrameMkLst>
        </pc:graphicFrameChg>
        <pc:graphicFrameChg chg="add mod modGraphic">
          <ac:chgData name="Thao Hoang" userId="0e23db62feec2a5d" providerId="LiveId" clId="{55E9DEC9-DDFF-4371-9FF4-DB599C5BB613}" dt="2020-11-12T18:09:19.834" v="1102" actId="21"/>
          <ac:graphicFrameMkLst>
            <pc:docMk/>
            <pc:sldMk cId="4263459357" sldId="348"/>
            <ac:graphicFrameMk id="7" creationId="{9F42CBE9-D088-43AA-A9F7-6A9D3F201752}"/>
          </ac:graphicFrameMkLst>
        </pc:graphicFrameChg>
        <pc:graphicFrameChg chg="del">
          <ac:chgData name="Thao Hoang" userId="0e23db62feec2a5d" providerId="LiveId" clId="{55E9DEC9-DDFF-4371-9FF4-DB599C5BB613}" dt="2020-11-12T18:07:57.098" v="1095" actId="478"/>
          <ac:graphicFrameMkLst>
            <pc:docMk/>
            <pc:sldMk cId="4263459357" sldId="348"/>
            <ac:graphicFrameMk id="21" creationId="{48B8DBF1-4C36-4D28-9F63-9C17C558A230}"/>
          </ac:graphicFrameMkLst>
        </pc:graphicFrameChg>
        <pc:picChg chg="del">
          <ac:chgData name="Thao Hoang" userId="0e23db62feec2a5d" providerId="LiveId" clId="{55E9DEC9-DDFF-4371-9FF4-DB599C5BB613}" dt="2020-11-12T16:47:35.557" v="0" actId="478"/>
          <ac:picMkLst>
            <pc:docMk/>
            <pc:sldMk cId="4263459357" sldId="348"/>
            <ac:picMk id="18" creationId="{83A86C9B-07A6-46D4-9A26-FBE949ACA368}"/>
          </ac:picMkLst>
        </pc:picChg>
      </pc:sldChg>
      <pc:sldChg chg="modSp mod">
        <pc:chgData name="Thao Hoang" userId="0e23db62feec2a5d" providerId="LiveId" clId="{55E9DEC9-DDFF-4371-9FF4-DB599C5BB613}" dt="2020-11-12T17:59:46.992" v="1023" actId="20577"/>
        <pc:sldMkLst>
          <pc:docMk/>
          <pc:sldMk cId="393770791" sldId="351"/>
        </pc:sldMkLst>
        <pc:spChg chg="mod">
          <ac:chgData name="Thao Hoang" userId="0e23db62feec2a5d" providerId="LiveId" clId="{55E9DEC9-DDFF-4371-9FF4-DB599C5BB613}" dt="2020-11-12T17:59:46.992" v="1023" actId="20577"/>
          <ac:spMkLst>
            <pc:docMk/>
            <pc:sldMk cId="393770791" sldId="351"/>
            <ac:spMk id="3" creationId="{00000000-0000-0000-0000-000000000000}"/>
          </ac:spMkLst>
        </pc:spChg>
      </pc:sldChg>
      <pc:sldChg chg="modSp mod modAnim">
        <pc:chgData name="Thao Hoang" userId="0e23db62feec2a5d" providerId="LiveId" clId="{55E9DEC9-DDFF-4371-9FF4-DB599C5BB613}" dt="2020-11-12T18:09:44.727" v="1106" actId="21"/>
        <pc:sldMkLst>
          <pc:docMk/>
          <pc:sldMk cId="1395651258" sldId="355"/>
        </pc:sldMkLst>
        <pc:graphicFrameChg chg="modGraphic">
          <ac:chgData name="Thao Hoang" userId="0e23db62feec2a5d" providerId="LiveId" clId="{55E9DEC9-DDFF-4371-9FF4-DB599C5BB613}" dt="2020-11-12T18:09:44.727" v="1106" actId="21"/>
          <ac:graphicFrameMkLst>
            <pc:docMk/>
            <pc:sldMk cId="1395651258" sldId="355"/>
            <ac:graphicFrameMk id="16" creationId="{37F2F476-A31A-4826-8986-3B0DA8BD8800}"/>
          </ac:graphicFrameMkLst>
        </pc:graphicFrameChg>
      </pc:sldChg>
      <pc:sldChg chg="modSp mod">
        <pc:chgData name="Thao Hoang" userId="0e23db62feec2a5d" providerId="LiveId" clId="{55E9DEC9-DDFF-4371-9FF4-DB599C5BB613}" dt="2020-11-12T16:51:30.019" v="22" actId="207"/>
        <pc:sldMkLst>
          <pc:docMk/>
          <pc:sldMk cId="3943224243" sldId="357"/>
        </pc:sldMkLst>
        <pc:graphicFrameChg chg="modGraphic">
          <ac:chgData name="Thao Hoang" userId="0e23db62feec2a5d" providerId="LiveId" clId="{55E9DEC9-DDFF-4371-9FF4-DB599C5BB613}" dt="2020-11-12T16:51:30.019" v="22" actId="207"/>
          <ac:graphicFrameMkLst>
            <pc:docMk/>
            <pc:sldMk cId="3943224243" sldId="357"/>
            <ac:graphicFrameMk id="5" creationId="{36561FE7-3D0F-4247-85F4-7758641F14DB}"/>
          </ac:graphicFrameMkLst>
        </pc:graphicFrameChg>
      </pc:sldChg>
      <pc:sldChg chg="delSp modSp del mod">
        <pc:chgData name="Thao Hoang" userId="0e23db62feec2a5d" providerId="LiveId" clId="{55E9DEC9-DDFF-4371-9FF4-DB599C5BB613}" dt="2020-11-12T17:03:03.010" v="42" actId="2696"/>
        <pc:sldMkLst>
          <pc:docMk/>
          <pc:sldMk cId="413799071" sldId="358"/>
        </pc:sldMkLst>
        <pc:spChg chg="del">
          <ac:chgData name="Thao Hoang" userId="0e23db62feec2a5d" providerId="LiveId" clId="{55E9DEC9-DDFF-4371-9FF4-DB599C5BB613}" dt="2020-11-12T17:02:44.804" v="23" actId="478"/>
          <ac:spMkLst>
            <pc:docMk/>
            <pc:sldMk cId="413799071" sldId="358"/>
            <ac:spMk id="6" creationId="{2B66F443-B13A-496D-BDE6-F4BA7922E63D}"/>
          </ac:spMkLst>
        </pc:spChg>
        <pc:picChg chg="mod">
          <ac:chgData name="Thao Hoang" userId="0e23db62feec2a5d" providerId="LiveId" clId="{55E9DEC9-DDFF-4371-9FF4-DB599C5BB613}" dt="2020-11-12T17:02:47.911" v="24" actId="1076"/>
          <ac:picMkLst>
            <pc:docMk/>
            <pc:sldMk cId="413799071" sldId="358"/>
            <ac:picMk id="5" creationId="{2D8DF36A-30F9-46AE-8F2F-7C9031C2D93B}"/>
          </ac:picMkLst>
        </pc:picChg>
      </pc:sldChg>
      <pc:sldChg chg="add">
        <pc:chgData name="Thao Hoang" userId="0e23db62feec2a5d" providerId="LiveId" clId="{55E9DEC9-DDFF-4371-9FF4-DB599C5BB613}" dt="2020-11-12T17:03:04.341" v="43"/>
        <pc:sldMkLst>
          <pc:docMk/>
          <pc:sldMk cId="2853345858" sldId="358"/>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11/12/2020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eg>
</file>

<file path=ppt/media/image2.png>
</file>

<file path=ppt/media/image20.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11/12/2020</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a:t>Su</a:t>
            </a: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2</a:t>
            </a:fld>
            <a:endParaRPr lang="en-US"/>
          </a:p>
        </p:txBody>
      </p:sp>
    </p:spTree>
    <p:extLst>
      <p:ext uri="{BB962C8B-B14F-4D97-AF65-F5344CB8AC3E}">
        <p14:creationId xmlns:p14="http://schemas.microsoft.com/office/powerpoint/2010/main" val="14685849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Thao</a:t>
            </a:r>
          </a:p>
          <a:p>
            <a:pPr marL="171450" indent="-171450">
              <a:buFontTx/>
              <a:buChar char="-"/>
            </a:pPr>
            <a:endParaRPr lang="en-CA" dirty="0"/>
          </a:p>
          <a:p>
            <a:pPr marL="171450" indent="-171450">
              <a:buFontTx/>
              <a:buChar char="-"/>
            </a:pPr>
            <a:r>
              <a:rPr lang="en-CA" dirty="0"/>
              <a:t>Then we added US crude production (blue) to the same graph</a:t>
            </a:r>
          </a:p>
          <a:p>
            <a:pPr marL="171450" indent="-171450">
              <a:buFontTx/>
              <a:buChar char="-"/>
            </a:pPr>
            <a:r>
              <a:rPr lang="en-CA" dirty="0"/>
              <a:t>1</a:t>
            </a:r>
            <a:r>
              <a:rPr lang="en-CA" baseline="30000" dirty="0"/>
              <a:t>st</a:t>
            </a:r>
            <a:r>
              <a:rPr lang="en-CA" dirty="0"/>
              <a:t>, we see an obvious correlation </a:t>
            </a:r>
            <a:r>
              <a:rPr lang="en-CA" dirty="0" err="1"/>
              <a:t>berween</a:t>
            </a:r>
            <a:r>
              <a:rPr lang="en-CA" dirty="0"/>
              <a:t> crude production and US GDP, correlation coefficient = 0.96</a:t>
            </a:r>
          </a:p>
          <a:p>
            <a:pPr marL="171450" indent="-171450">
              <a:buFontTx/>
              <a:buChar char="-"/>
            </a:pPr>
            <a:r>
              <a:rPr lang="en-CA" dirty="0">
                <a:sym typeface="Wingdings" panose="05000000000000000000" pitchFamily="2" charset="2"/>
              </a:rPr>
              <a:t> So crude production has some impacts on US GDP</a:t>
            </a:r>
          </a:p>
          <a:p>
            <a:pPr marL="171450" indent="-171450">
              <a:buFontTx/>
              <a:buChar char="-"/>
            </a:pPr>
            <a:r>
              <a:rPr lang="en-CA" dirty="0">
                <a:sym typeface="Wingdings" panose="05000000000000000000" pitchFamily="2" charset="2"/>
              </a:rPr>
              <a:t>But neither crude production nor GDP has strong correlation with USD Index, 0.44 and 0.37 respectively</a:t>
            </a:r>
          </a:p>
          <a:p>
            <a:pPr marL="171450" indent="-171450">
              <a:buFontTx/>
              <a:buChar char="-"/>
            </a:pPr>
            <a:r>
              <a:rPr lang="en-CA" dirty="0">
                <a:sym typeface="Wingdings" panose="05000000000000000000" pitchFamily="2" charset="2"/>
              </a:rPr>
              <a:t> we don’t understand why but it’s </a:t>
            </a:r>
            <a:r>
              <a:rPr lang="en-CA" dirty="0" err="1">
                <a:sym typeface="Wingdings" panose="05000000000000000000" pitchFamily="2" charset="2"/>
              </a:rPr>
              <a:t>kinda</a:t>
            </a:r>
            <a:r>
              <a:rPr lang="en-CA" dirty="0">
                <a:sym typeface="Wingdings" panose="05000000000000000000" pitchFamily="2" charset="2"/>
              </a:rPr>
              <a:t> expected because dollar strength is not only impacted by economic activity, but also other factors such as market psychology ad geopolitical risks </a:t>
            </a: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11</a:t>
            </a:fld>
            <a:endParaRPr lang="en-US"/>
          </a:p>
        </p:txBody>
      </p:sp>
    </p:spTree>
    <p:extLst>
      <p:ext uri="{BB962C8B-B14F-4D97-AF65-F5344CB8AC3E}">
        <p14:creationId xmlns:p14="http://schemas.microsoft.com/office/powerpoint/2010/main" val="635061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Thao</a:t>
            </a:r>
          </a:p>
          <a:p>
            <a:pPr marL="171450" indent="-171450">
              <a:buFontTx/>
              <a:buChar char="-"/>
            </a:pPr>
            <a:endParaRPr lang="en-CA" dirty="0"/>
          </a:p>
          <a:p>
            <a:pPr marL="171450" indent="-171450">
              <a:buFontTx/>
              <a:buChar char="-"/>
            </a:pPr>
            <a:endParaRPr lang="en-CA" dirty="0"/>
          </a:p>
          <a:p>
            <a:pPr marL="171450" indent="-171450">
              <a:buFontTx/>
              <a:buChar char="-"/>
            </a:pPr>
            <a:r>
              <a:rPr lang="en-CA" dirty="0"/>
              <a:t>Then finally we graphed Crude export (thin blue) and USD GDP from Crude production (thin green) to have a perspective of hos significant they are to the US economy</a:t>
            </a:r>
          </a:p>
          <a:p>
            <a:pPr marL="171450" indent="-171450">
              <a:buFontTx/>
              <a:buChar char="-"/>
            </a:pPr>
            <a:r>
              <a:rPr lang="en-CA" dirty="0"/>
              <a:t>We see that the majority of oil production from us was for domestic use until after 2012 when they started exported some of what that made. 25% increase. But since the total GDP from oil and gas extraction only accounts for about 1% of US gross GDP, we wont expect oil production nor oil export has great impacts on the US economy, which is showed in this graph</a:t>
            </a:r>
          </a:p>
        </p:txBody>
      </p:sp>
      <p:sp>
        <p:nvSpPr>
          <p:cNvPr id="4" name="Slide Number Placeholder 3"/>
          <p:cNvSpPr>
            <a:spLocks noGrp="1"/>
          </p:cNvSpPr>
          <p:nvPr>
            <p:ph type="sldNum" sz="quarter" idx="5"/>
          </p:nvPr>
        </p:nvSpPr>
        <p:spPr/>
        <p:txBody>
          <a:bodyPr/>
          <a:lstStyle/>
          <a:p>
            <a:fld id="{F93199CD-3E1B-4AE6-990F-76F925F5EA9F}" type="slidenum">
              <a:rPr lang="en-US" smtClean="0"/>
              <a:t>12</a:t>
            </a:fld>
            <a:endParaRPr lang="en-US"/>
          </a:p>
        </p:txBody>
      </p:sp>
    </p:spTree>
    <p:extLst>
      <p:ext uri="{BB962C8B-B14F-4D97-AF65-F5344CB8AC3E}">
        <p14:creationId xmlns:p14="http://schemas.microsoft.com/office/powerpoint/2010/main" val="7251209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Thao</a:t>
            </a:r>
          </a:p>
          <a:p>
            <a:pPr marL="0" indent="0">
              <a:buFontTx/>
              <a:buNone/>
            </a:pPr>
            <a:endParaRPr lang="en-CA" dirty="0"/>
          </a:p>
          <a:p>
            <a:pPr marL="171450" indent="-171450">
              <a:buFontTx/>
              <a:buChar char="-"/>
            </a:pPr>
            <a:r>
              <a:rPr lang="en-CA" dirty="0"/>
              <a:t>Strong correlation between Crude Export and GDP from O&amp;G because as we saw on the 1</a:t>
            </a:r>
            <a:r>
              <a:rPr lang="en-CA" baseline="30000" dirty="0"/>
              <a:t>st</a:t>
            </a:r>
            <a:r>
              <a:rPr lang="en-CA" dirty="0"/>
              <a:t> slide, 87% of Canadian crude production is exported, in which 95% is sent to US, bring more USD dollars flow into Canada, which strengthen the Canadian economy</a:t>
            </a:r>
          </a:p>
          <a:p>
            <a:pPr marL="171450" indent="-171450">
              <a:buFontTx/>
              <a:buChar char="-"/>
            </a:pPr>
            <a:r>
              <a:rPr lang="en-CA" dirty="0"/>
              <a:t>But we do not see the similar correlation between crude export and GDP from O&amp;G with Exchange rate because again, exchange rate is impacted by many other factors besides just economic activities. </a:t>
            </a:r>
          </a:p>
        </p:txBody>
      </p:sp>
      <p:sp>
        <p:nvSpPr>
          <p:cNvPr id="4" name="Slide Number Placeholder 3"/>
          <p:cNvSpPr>
            <a:spLocks noGrp="1"/>
          </p:cNvSpPr>
          <p:nvPr>
            <p:ph type="sldNum" sz="quarter" idx="5"/>
          </p:nvPr>
        </p:nvSpPr>
        <p:spPr/>
        <p:txBody>
          <a:bodyPr/>
          <a:lstStyle/>
          <a:p>
            <a:fld id="{F93199CD-3E1B-4AE6-990F-76F925F5EA9F}" type="slidenum">
              <a:rPr lang="en-US" smtClean="0"/>
              <a:t>13</a:t>
            </a:fld>
            <a:endParaRPr lang="en-US"/>
          </a:p>
        </p:txBody>
      </p:sp>
    </p:spTree>
    <p:extLst>
      <p:ext uri="{BB962C8B-B14F-4D97-AF65-F5344CB8AC3E}">
        <p14:creationId xmlns:p14="http://schemas.microsoft.com/office/powerpoint/2010/main" val="36323291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May</a:t>
            </a:r>
          </a:p>
        </p:txBody>
      </p:sp>
      <p:sp>
        <p:nvSpPr>
          <p:cNvPr id="4" name="Slide Number Placeholder 3"/>
          <p:cNvSpPr>
            <a:spLocks noGrp="1"/>
          </p:cNvSpPr>
          <p:nvPr>
            <p:ph type="sldNum" sz="quarter" idx="5"/>
          </p:nvPr>
        </p:nvSpPr>
        <p:spPr/>
        <p:txBody>
          <a:bodyPr/>
          <a:lstStyle/>
          <a:p>
            <a:fld id="{F93199CD-3E1B-4AE6-990F-76F925F5EA9F}" type="slidenum">
              <a:rPr lang="en-US" smtClean="0"/>
              <a:t>14</a:t>
            </a:fld>
            <a:endParaRPr lang="en-US"/>
          </a:p>
        </p:txBody>
      </p:sp>
    </p:spTree>
    <p:extLst>
      <p:ext uri="{BB962C8B-B14F-4D97-AF65-F5344CB8AC3E}">
        <p14:creationId xmlns:p14="http://schemas.microsoft.com/office/powerpoint/2010/main" val="7925209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May</a:t>
            </a:r>
          </a:p>
        </p:txBody>
      </p:sp>
      <p:sp>
        <p:nvSpPr>
          <p:cNvPr id="4" name="Slide Number Placeholder 3"/>
          <p:cNvSpPr>
            <a:spLocks noGrp="1"/>
          </p:cNvSpPr>
          <p:nvPr>
            <p:ph type="sldNum" sz="quarter" idx="5"/>
          </p:nvPr>
        </p:nvSpPr>
        <p:spPr/>
        <p:txBody>
          <a:bodyPr/>
          <a:lstStyle/>
          <a:p>
            <a:fld id="{F93199CD-3E1B-4AE6-990F-76F925F5EA9F}" type="slidenum">
              <a:rPr lang="en-US" smtClean="0"/>
              <a:t>15</a:t>
            </a:fld>
            <a:endParaRPr lang="en-US"/>
          </a:p>
        </p:txBody>
      </p:sp>
    </p:spTree>
    <p:extLst>
      <p:ext uri="{BB962C8B-B14F-4D97-AF65-F5344CB8AC3E}">
        <p14:creationId xmlns:p14="http://schemas.microsoft.com/office/powerpoint/2010/main" val="34917448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May</a:t>
            </a:r>
          </a:p>
        </p:txBody>
      </p:sp>
      <p:sp>
        <p:nvSpPr>
          <p:cNvPr id="4" name="Slide Number Placeholder 3"/>
          <p:cNvSpPr>
            <a:spLocks noGrp="1"/>
          </p:cNvSpPr>
          <p:nvPr>
            <p:ph type="sldNum" sz="quarter" idx="5"/>
          </p:nvPr>
        </p:nvSpPr>
        <p:spPr/>
        <p:txBody>
          <a:bodyPr/>
          <a:lstStyle/>
          <a:p>
            <a:fld id="{F93199CD-3E1B-4AE6-990F-76F925F5EA9F}" type="slidenum">
              <a:rPr lang="en-US" smtClean="0"/>
              <a:t>16</a:t>
            </a:fld>
            <a:endParaRPr lang="en-US"/>
          </a:p>
        </p:txBody>
      </p:sp>
    </p:spTree>
    <p:extLst>
      <p:ext uri="{BB962C8B-B14F-4D97-AF65-F5344CB8AC3E}">
        <p14:creationId xmlns:p14="http://schemas.microsoft.com/office/powerpoint/2010/main" val="2583867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err="1"/>
              <a:t>Su</a:t>
            </a:r>
            <a:endParaRPr lang="en-CA" dirty="0"/>
          </a:p>
          <a:p>
            <a:pPr marL="171450" indent="-171450">
              <a:buFontTx/>
              <a:buChar char="-"/>
            </a:pPr>
            <a:endParaRPr lang="en-CA" dirty="0"/>
          </a:p>
          <a:p>
            <a:pPr marL="171450" indent="-171450">
              <a:buFontTx/>
              <a:buChar char="-"/>
            </a:pPr>
            <a:r>
              <a:rPr lang="en-CA" dirty="0"/>
              <a:t>Hydraulic takes up to 90% of renewable energy source to produce electricity, In Canada, moving water providing about 60% of Canada’s electricity generation. In fact, Canada is the second largest producer of hydroelectricity in the world</a:t>
            </a:r>
          </a:p>
          <a:p>
            <a:pPr marL="171450" indent="-171450">
              <a:buFontTx/>
              <a:buChar char="-"/>
            </a:pPr>
            <a:r>
              <a:rPr lang="en-CA" dirty="0"/>
              <a:t>wind with its rapid increase in these few years, It can take up to almost 8% by 2019. Electricity from wind energy is one of the fastest growing sources of electricity in Canada</a:t>
            </a:r>
          </a:p>
          <a:p>
            <a:pPr marL="171450" indent="-171450">
              <a:buFontTx/>
              <a:buChar char="-"/>
            </a:pPr>
            <a:endParaRPr lang="en-CA" dirty="0"/>
          </a:p>
          <a:p>
            <a:pPr marL="171450" indent="-171450">
              <a:buFontTx/>
              <a:buChar char="-"/>
            </a:pPr>
            <a:r>
              <a:rPr lang="en-CA" dirty="0"/>
              <a:t>Rest renewable energy source only takes up 2 to 3%.</a:t>
            </a:r>
          </a:p>
        </p:txBody>
      </p:sp>
      <p:sp>
        <p:nvSpPr>
          <p:cNvPr id="4" name="Slide Number Placeholder 3"/>
          <p:cNvSpPr>
            <a:spLocks noGrp="1"/>
          </p:cNvSpPr>
          <p:nvPr>
            <p:ph type="sldNum" sz="quarter" idx="5"/>
          </p:nvPr>
        </p:nvSpPr>
        <p:spPr/>
        <p:txBody>
          <a:bodyPr/>
          <a:lstStyle/>
          <a:p>
            <a:fld id="{F93199CD-3E1B-4AE6-990F-76F925F5EA9F}" type="slidenum">
              <a:rPr lang="en-US" smtClean="0"/>
              <a:t>17</a:t>
            </a:fld>
            <a:endParaRPr lang="en-US"/>
          </a:p>
        </p:txBody>
      </p:sp>
    </p:spTree>
    <p:extLst>
      <p:ext uri="{BB962C8B-B14F-4D97-AF65-F5344CB8AC3E}">
        <p14:creationId xmlns:p14="http://schemas.microsoft.com/office/powerpoint/2010/main" val="38046216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err="1"/>
              <a:t>Su</a:t>
            </a:r>
            <a:endParaRPr lang="en-CA" dirty="0"/>
          </a:p>
          <a:p>
            <a:pPr marL="171450" indent="-171450">
              <a:buFontTx/>
              <a:buChar char="-"/>
            </a:pPr>
            <a:endParaRPr lang="en-CA" dirty="0"/>
          </a:p>
          <a:p>
            <a:pPr marL="171450" indent="-171450">
              <a:buFontTx/>
              <a:buChar char="-"/>
            </a:pPr>
            <a:r>
              <a:rPr lang="en-CA" dirty="0"/>
              <a:t>In 2009, Canada first start using solar and other types of energy sources to produce electricity.</a:t>
            </a:r>
          </a:p>
          <a:p>
            <a:pPr marL="171450" indent="-171450">
              <a:buFontTx/>
              <a:buChar char="-"/>
            </a:pPr>
            <a:endParaRPr lang="en-CA" dirty="0"/>
          </a:p>
          <a:p>
            <a:pPr marL="171450" indent="-171450">
              <a:buFontTx/>
              <a:buChar char="-"/>
            </a:pPr>
            <a:r>
              <a:rPr lang="en-US" dirty="0"/>
              <a:t>However, a number of technical, economic and environmental barriers remain and, as a result, ocean energy is currently not a widely exploited energy source. Tidal energy can only produce electricity during tidal surges, limiting to 10 hours per day, and it is a fairly new and quite expensive technology.</a:t>
            </a: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18</a:t>
            </a:fld>
            <a:endParaRPr lang="en-US"/>
          </a:p>
        </p:txBody>
      </p:sp>
    </p:spTree>
    <p:extLst>
      <p:ext uri="{BB962C8B-B14F-4D97-AF65-F5344CB8AC3E}">
        <p14:creationId xmlns:p14="http://schemas.microsoft.com/office/powerpoint/2010/main" val="9600713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a:t>
            </a:r>
            <a:r>
              <a:rPr lang="en-CA" dirty="0" err="1"/>
              <a:t>Su</a:t>
            </a: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19</a:t>
            </a:fld>
            <a:endParaRPr lang="en-US"/>
          </a:p>
        </p:txBody>
      </p:sp>
    </p:spTree>
    <p:extLst>
      <p:ext uri="{BB962C8B-B14F-4D97-AF65-F5344CB8AC3E}">
        <p14:creationId xmlns:p14="http://schemas.microsoft.com/office/powerpoint/2010/main" val="17959351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a:t>
            </a:r>
            <a:r>
              <a:rPr lang="en-CA" dirty="0" err="1"/>
              <a:t>Su</a:t>
            </a: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20</a:t>
            </a:fld>
            <a:endParaRPr lang="en-US"/>
          </a:p>
        </p:txBody>
      </p:sp>
    </p:spTree>
    <p:extLst>
      <p:ext uri="{BB962C8B-B14F-4D97-AF65-F5344CB8AC3E}">
        <p14:creationId xmlns:p14="http://schemas.microsoft.com/office/powerpoint/2010/main" val="822620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err="1"/>
              <a:t>Su</a:t>
            </a:r>
            <a:endParaRPr lang="en-CA" dirty="0"/>
          </a:p>
          <a:p>
            <a:pPr marL="171450" indent="-171450">
              <a:buFontTx/>
              <a:buChar char="-"/>
            </a:pPr>
            <a:endParaRPr lang="en-CA" dirty="0"/>
          </a:p>
          <a:p>
            <a:pPr marL="171450" indent="-171450">
              <a:buFontTx/>
              <a:buChar char="-"/>
            </a:pPr>
            <a:r>
              <a:rPr lang="en-CA" dirty="0"/>
              <a:t>In this project, we want to explore the correlation between Energy Production and the Economics of US and CA, in term of Oil Export, GDP, and dollars index or exchange rate</a:t>
            </a:r>
          </a:p>
          <a:p>
            <a:pPr marL="171450" indent="-171450">
              <a:buFontTx/>
              <a:buChar char="-"/>
            </a:pPr>
            <a:r>
              <a:rPr lang="en-CA" dirty="0"/>
              <a:t>We will also look at renewable energy production trend, and find out if this will also impact the Economics in the near future</a:t>
            </a:r>
          </a:p>
        </p:txBody>
      </p:sp>
      <p:sp>
        <p:nvSpPr>
          <p:cNvPr id="4" name="Slide Number Placeholder 3"/>
          <p:cNvSpPr>
            <a:spLocks noGrp="1"/>
          </p:cNvSpPr>
          <p:nvPr>
            <p:ph type="sldNum" sz="quarter" idx="5"/>
          </p:nvPr>
        </p:nvSpPr>
        <p:spPr/>
        <p:txBody>
          <a:bodyPr/>
          <a:lstStyle/>
          <a:p>
            <a:fld id="{F93199CD-3E1B-4AE6-990F-76F925F5EA9F}" type="slidenum">
              <a:rPr lang="en-US" smtClean="0"/>
              <a:t>3</a:t>
            </a:fld>
            <a:endParaRPr lang="en-US"/>
          </a:p>
        </p:txBody>
      </p:sp>
    </p:spTree>
    <p:extLst>
      <p:ext uri="{BB962C8B-B14F-4D97-AF65-F5344CB8AC3E}">
        <p14:creationId xmlns:p14="http://schemas.microsoft.com/office/powerpoint/2010/main" val="33719584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May</a:t>
            </a:r>
          </a:p>
        </p:txBody>
      </p:sp>
      <p:sp>
        <p:nvSpPr>
          <p:cNvPr id="4" name="Slide Number Placeholder 3"/>
          <p:cNvSpPr>
            <a:spLocks noGrp="1"/>
          </p:cNvSpPr>
          <p:nvPr>
            <p:ph type="sldNum" sz="quarter" idx="5"/>
          </p:nvPr>
        </p:nvSpPr>
        <p:spPr/>
        <p:txBody>
          <a:bodyPr/>
          <a:lstStyle/>
          <a:p>
            <a:fld id="{F93199CD-3E1B-4AE6-990F-76F925F5EA9F}" type="slidenum">
              <a:rPr lang="en-US" smtClean="0"/>
              <a:t>21</a:t>
            </a:fld>
            <a:endParaRPr lang="en-US"/>
          </a:p>
        </p:txBody>
      </p:sp>
    </p:spTree>
    <p:extLst>
      <p:ext uri="{BB962C8B-B14F-4D97-AF65-F5344CB8AC3E}">
        <p14:creationId xmlns:p14="http://schemas.microsoft.com/office/powerpoint/2010/main" val="27126917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May</a:t>
            </a:r>
          </a:p>
        </p:txBody>
      </p:sp>
      <p:sp>
        <p:nvSpPr>
          <p:cNvPr id="4" name="Slide Number Placeholder 3"/>
          <p:cNvSpPr>
            <a:spLocks noGrp="1"/>
          </p:cNvSpPr>
          <p:nvPr>
            <p:ph type="sldNum" sz="quarter" idx="5"/>
          </p:nvPr>
        </p:nvSpPr>
        <p:spPr/>
        <p:txBody>
          <a:bodyPr/>
          <a:lstStyle/>
          <a:p>
            <a:fld id="{F93199CD-3E1B-4AE6-990F-76F925F5EA9F}" type="slidenum">
              <a:rPr lang="en-US" smtClean="0"/>
              <a:t>22</a:t>
            </a:fld>
            <a:endParaRPr lang="en-US"/>
          </a:p>
        </p:txBody>
      </p:sp>
    </p:spTree>
    <p:extLst>
      <p:ext uri="{BB962C8B-B14F-4D97-AF65-F5344CB8AC3E}">
        <p14:creationId xmlns:p14="http://schemas.microsoft.com/office/powerpoint/2010/main" val="38472389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25</a:t>
            </a:fld>
            <a:endParaRPr lang="en-US"/>
          </a:p>
        </p:txBody>
      </p:sp>
    </p:spTree>
    <p:extLst>
      <p:ext uri="{BB962C8B-B14F-4D97-AF65-F5344CB8AC3E}">
        <p14:creationId xmlns:p14="http://schemas.microsoft.com/office/powerpoint/2010/main" val="35119878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Thao</a:t>
            </a:r>
          </a:p>
          <a:p>
            <a:pPr marL="171450" indent="-171450">
              <a:buFontTx/>
              <a:buChar char="-"/>
            </a:pPr>
            <a:endParaRPr lang="en-CA" dirty="0"/>
          </a:p>
          <a:p>
            <a:pPr marL="171450" indent="-171450">
              <a:buFontTx/>
              <a:buChar char="-"/>
            </a:pPr>
            <a:r>
              <a:rPr lang="en-CA" dirty="0"/>
              <a:t>Don’t think we need this graph, even though it looks amazing!!!</a:t>
            </a:r>
          </a:p>
        </p:txBody>
      </p:sp>
      <p:sp>
        <p:nvSpPr>
          <p:cNvPr id="4" name="Slide Number Placeholder 3"/>
          <p:cNvSpPr>
            <a:spLocks noGrp="1"/>
          </p:cNvSpPr>
          <p:nvPr>
            <p:ph type="sldNum" sz="quarter" idx="5"/>
          </p:nvPr>
        </p:nvSpPr>
        <p:spPr/>
        <p:txBody>
          <a:bodyPr/>
          <a:lstStyle/>
          <a:p>
            <a:fld id="{F93199CD-3E1B-4AE6-990F-76F925F5EA9F}" type="slidenum">
              <a:rPr lang="en-US" smtClean="0"/>
              <a:t>26</a:t>
            </a:fld>
            <a:endParaRPr lang="en-US"/>
          </a:p>
        </p:txBody>
      </p:sp>
    </p:spTree>
    <p:extLst>
      <p:ext uri="{BB962C8B-B14F-4D97-AF65-F5344CB8AC3E}">
        <p14:creationId xmlns:p14="http://schemas.microsoft.com/office/powerpoint/2010/main" val="3934526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err="1"/>
              <a:t>Su</a:t>
            </a:r>
            <a:endParaRPr lang="en-CA" dirty="0"/>
          </a:p>
          <a:p>
            <a:pPr marL="171450" indent="-171450">
              <a:buFontTx/>
              <a:buChar char="-"/>
            </a:pPr>
            <a:endParaRPr lang="en-CA" dirty="0"/>
          </a:p>
          <a:p>
            <a:pPr marL="171450" indent="-171450">
              <a:buFontTx/>
              <a:buChar char="-"/>
            </a:pPr>
            <a:r>
              <a:rPr lang="en-CA" dirty="0"/>
              <a:t>The reason we are interested in this topic is because we know that crude oil is the largest single contributor of Canada’s revenue. So it’s interested to see how increase or decrease in oil production and export affect the economy in term of GDP and dollar strength.</a:t>
            </a:r>
          </a:p>
          <a:p>
            <a:pPr marL="171450" indent="-171450">
              <a:buFontTx/>
              <a:buChar char="-"/>
            </a:pPr>
            <a:r>
              <a:rPr lang="en-CA" dirty="0"/>
              <a:t>Since US is our neighbor, we will also look at the same trend for US</a:t>
            </a:r>
          </a:p>
          <a:p>
            <a:pPr marL="171450" indent="-171450">
              <a:buFontTx/>
              <a:buChar char="-"/>
            </a:pPr>
            <a:endParaRPr lang="en-CA" dirty="0"/>
          </a:p>
          <a:p>
            <a:pPr marL="171450" indent="-171450">
              <a:buFontTx/>
              <a:buChar char="-"/>
            </a:pPr>
            <a:endParaRPr lang="en-CA" dirty="0"/>
          </a:p>
          <a:p>
            <a:pPr marL="171450" indent="-171450">
              <a:buFontTx/>
              <a:buChar char="-"/>
            </a:pPr>
            <a:r>
              <a:rPr lang="en-CA" dirty="0"/>
              <a:t>https://www.investopedia.com/articles/investing/021315/how-why-oil-impacts-canadian-dollar-cad.asp</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dirty="0"/>
              <a:t>Source; Energy Fact Book 2019-2020</a:t>
            </a:r>
          </a:p>
          <a:p>
            <a:pPr marL="171450" indent="-171450">
              <a:buFontTx/>
              <a:buChar char="-"/>
            </a:pP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4</a:t>
            </a:fld>
            <a:endParaRPr lang="en-US"/>
          </a:p>
        </p:txBody>
      </p:sp>
    </p:spTree>
    <p:extLst>
      <p:ext uri="{BB962C8B-B14F-4D97-AF65-F5344CB8AC3E}">
        <p14:creationId xmlns:p14="http://schemas.microsoft.com/office/powerpoint/2010/main" val="494785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err="1"/>
              <a:t>Su</a:t>
            </a:r>
            <a:endParaRPr lang="en-CA" dirty="0"/>
          </a:p>
          <a:p>
            <a:pPr marL="171450" indent="-171450">
              <a:buFontTx/>
              <a:buChar char="-"/>
            </a:pPr>
            <a:endParaRPr lang="en-CA" dirty="0"/>
          </a:p>
          <a:p>
            <a:pPr marL="171450" indent="-171450">
              <a:buFontTx/>
              <a:buChar char="-"/>
            </a:pPr>
            <a:r>
              <a:rPr lang="en-CA" dirty="0"/>
              <a:t>Renewable Energy sources currently provide about 16% of Canada's total primary energy supply</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dirty="0"/>
              <a:t>Despite the large oil reserve in Canada, the world is shifting towards using clean and renewable energy in the near future.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dirty="0"/>
              <a:t>We will examine the renewable energy production trend in the past 15 years. And with this rapid changes in energy industry, how would it affect Canadian economics and CAD dollars strength?</a:t>
            </a:r>
            <a:endParaRPr lang="en-CA" b="1" u="sng" dirty="0"/>
          </a:p>
          <a:p>
            <a:pPr marL="171450" indent="-171450">
              <a:buFontTx/>
              <a:buChar char="-"/>
            </a:pP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5</a:t>
            </a:fld>
            <a:endParaRPr lang="en-US"/>
          </a:p>
        </p:txBody>
      </p:sp>
    </p:spTree>
    <p:extLst>
      <p:ext uri="{BB962C8B-B14F-4D97-AF65-F5344CB8AC3E}">
        <p14:creationId xmlns:p14="http://schemas.microsoft.com/office/powerpoint/2010/main" val="3689607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Kelvin</a:t>
            </a:r>
          </a:p>
          <a:p>
            <a:pPr marL="171450" indent="-171450">
              <a:buFontTx/>
              <a:buChar char="-"/>
            </a:pPr>
            <a:endParaRPr lang="en-CA" dirty="0"/>
          </a:p>
          <a:p>
            <a:pPr marL="171450" indent="-171450">
              <a:buFontTx/>
              <a:buChar char="-"/>
            </a:pPr>
            <a:r>
              <a:rPr lang="en-CA" dirty="0"/>
              <a:t>Here are some questions that we are trying to answer in this analysis</a:t>
            </a:r>
          </a:p>
          <a:p>
            <a:pPr marL="171450" indent="-171450">
              <a:buFontTx/>
              <a:buChar char="-"/>
            </a:pPr>
            <a:r>
              <a:rPr lang="en-CA" dirty="0"/>
              <a:t>As mentioned in previous slides, we will find the correlation between crude export/ GDP and the dollars strength, for both US and CA</a:t>
            </a:r>
          </a:p>
          <a:p>
            <a:pPr marL="171450" indent="-171450">
              <a:buFontTx/>
              <a:buChar char="-"/>
            </a:pPr>
            <a:r>
              <a:rPr lang="en-CA" dirty="0"/>
              <a:t>Then we will examine the historical trend of Renewable energy production, and hopefully understand how it will affect the dollars strength in the near future</a:t>
            </a:r>
          </a:p>
        </p:txBody>
      </p:sp>
      <p:sp>
        <p:nvSpPr>
          <p:cNvPr id="4" name="Slide Number Placeholder 3"/>
          <p:cNvSpPr>
            <a:spLocks noGrp="1"/>
          </p:cNvSpPr>
          <p:nvPr>
            <p:ph type="sldNum" sz="quarter" idx="5"/>
          </p:nvPr>
        </p:nvSpPr>
        <p:spPr/>
        <p:txBody>
          <a:bodyPr/>
          <a:lstStyle/>
          <a:p>
            <a:fld id="{F93199CD-3E1B-4AE6-990F-76F925F5EA9F}" type="slidenum">
              <a:rPr lang="en-US" smtClean="0"/>
              <a:t>6</a:t>
            </a:fld>
            <a:endParaRPr lang="en-US"/>
          </a:p>
        </p:txBody>
      </p:sp>
    </p:spTree>
    <p:extLst>
      <p:ext uri="{BB962C8B-B14F-4D97-AF65-F5344CB8AC3E}">
        <p14:creationId xmlns:p14="http://schemas.microsoft.com/office/powerpoint/2010/main" val="41977634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Kelvin</a:t>
            </a:r>
          </a:p>
          <a:p>
            <a:pPr marL="171450" indent="-171450">
              <a:buFontTx/>
              <a:buChar char="-"/>
            </a:pPr>
            <a:endParaRPr lang="en-CA" dirty="0"/>
          </a:p>
          <a:p>
            <a:pPr marL="171450" indent="-171450">
              <a:buFontTx/>
              <a:buChar char="-"/>
            </a:pPr>
            <a:r>
              <a:rPr lang="en-CA" dirty="0"/>
              <a:t>We collected data from different sources, mostly from government website and other reliable sources. This will ensure that the data used for the analysis are reliable and accurate</a:t>
            </a:r>
          </a:p>
          <a:p>
            <a:pPr marL="171450" indent="-171450">
              <a:buFontTx/>
              <a:buChar char="-"/>
            </a:pP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7</a:t>
            </a:fld>
            <a:endParaRPr lang="en-US"/>
          </a:p>
        </p:txBody>
      </p:sp>
    </p:spTree>
    <p:extLst>
      <p:ext uri="{BB962C8B-B14F-4D97-AF65-F5344CB8AC3E}">
        <p14:creationId xmlns:p14="http://schemas.microsoft.com/office/powerpoint/2010/main" val="7263327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 Kelvin</a:t>
            </a:r>
          </a:p>
        </p:txBody>
      </p:sp>
      <p:sp>
        <p:nvSpPr>
          <p:cNvPr id="4" name="Slide Number Placeholder 3"/>
          <p:cNvSpPr>
            <a:spLocks noGrp="1"/>
          </p:cNvSpPr>
          <p:nvPr>
            <p:ph type="sldNum" sz="quarter" idx="5"/>
          </p:nvPr>
        </p:nvSpPr>
        <p:spPr/>
        <p:txBody>
          <a:bodyPr/>
          <a:lstStyle/>
          <a:p>
            <a:fld id="{F93199CD-3E1B-4AE6-990F-76F925F5EA9F}" type="slidenum">
              <a:rPr lang="en-US" smtClean="0"/>
              <a:t>8</a:t>
            </a:fld>
            <a:endParaRPr lang="en-US"/>
          </a:p>
        </p:txBody>
      </p:sp>
    </p:spTree>
    <p:extLst>
      <p:ext uri="{BB962C8B-B14F-4D97-AF65-F5344CB8AC3E}">
        <p14:creationId xmlns:p14="http://schemas.microsoft.com/office/powerpoint/2010/main" val="1343892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Kelvin</a:t>
            </a:r>
          </a:p>
          <a:p>
            <a:pPr marL="171450" indent="-171450">
              <a:buFontTx/>
              <a:buChar char="-"/>
            </a:pP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1290739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Thao</a:t>
            </a:r>
          </a:p>
          <a:p>
            <a:pPr marL="171450" indent="-171450">
              <a:buFontTx/>
              <a:buChar char="-"/>
            </a:pPr>
            <a:endParaRPr lang="en-CA" dirty="0"/>
          </a:p>
          <a:p>
            <a:pPr marL="171450" indent="-171450">
              <a:buFontTx/>
              <a:buChar char="-"/>
            </a:pPr>
            <a:r>
              <a:rPr lang="en-CA" dirty="0"/>
              <a:t>1</a:t>
            </a:r>
            <a:r>
              <a:rPr lang="en-CA" baseline="30000" dirty="0"/>
              <a:t>st</a:t>
            </a:r>
            <a:r>
              <a:rPr lang="en-CA" dirty="0"/>
              <a:t> graph we looked at the correlation between US GDP (green) and US dollar index (red)</a:t>
            </a:r>
          </a:p>
          <a:p>
            <a:pPr marL="171450" indent="-171450">
              <a:buFontTx/>
              <a:buChar char="-"/>
            </a:pPr>
            <a:endParaRPr lang="en-CA" dirty="0"/>
          </a:p>
          <a:p>
            <a:pPr marL="171450" indent="-171450">
              <a:buFontTx/>
              <a:buChar char="-"/>
            </a:pPr>
            <a:r>
              <a:rPr lang="en-CA" dirty="0"/>
              <a:t>US Dollar Index definition: ___</a:t>
            </a:r>
          </a:p>
          <a:p>
            <a:pPr marL="171450" indent="-171450">
              <a:buFontTx/>
              <a:buChar char="-"/>
            </a:pPr>
            <a:r>
              <a:rPr lang="en-CA" dirty="0"/>
              <a:t>GDP definition: ____</a:t>
            </a:r>
          </a:p>
          <a:p>
            <a:pPr marL="171450" indent="-171450">
              <a:buFontTx/>
              <a:buChar char="-"/>
            </a:pPr>
            <a:endParaRPr lang="en-CA" dirty="0"/>
          </a:p>
          <a:p>
            <a:pPr marL="171450" indent="-171450">
              <a:buFontTx/>
              <a:buChar char="-"/>
            </a:pPr>
            <a:r>
              <a:rPr lang="en-CA" dirty="0"/>
              <a:t>Higher GDP = healthier economy = expected higher dollar strength</a:t>
            </a:r>
          </a:p>
          <a:p>
            <a:pPr marL="171450" indent="-171450">
              <a:buFontTx/>
              <a:buChar char="-"/>
            </a:pPr>
            <a:r>
              <a:rPr lang="en-CA" dirty="0"/>
              <a:t>Describe the graph…</a:t>
            </a:r>
          </a:p>
          <a:p>
            <a:pPr marL="171450" indent="-171450">
              <a:buFontTx/>
              <a:buChar char="-"/>
            </a:pPr>
            <a:endParaRPr lang="en-CA" dirty="0"/>
          </a:p>
        </p:txBody>
      </p:sp>
      <p:sp>
        <p:nvSpPr>
          <p:cNvPr id="4" name="Slide Number Placeholder 3"/>
          <p:cNvSpPr>
            <a:spLocks noGrp="1"/>
          </p:cNvSpPr>
          <p:nvPr>
            <p:ph type="sldNum" sz="quarter" idx="5"/>
          </p:nvPr>
        </p:nvSpPr>
        <p:spPr/>
        <p:txBody>
          <a:bodyPr/>
          <a:lstStyle/>
          <a:p>
            <a:fld id="{F93199CD-3E1B-4AE6-990F-76F925F5EA9F}" type="slidenum">
              <a:rPr lang="en-US" smtClean="0"/>
              <a:t>10</a:t>
            </a:fld>
            <a:endParaRPr lang="en-US"/>
          </a:p>
        </p:txBody>
      </p:sp>
    </p:spTree>
    <p:extLst>
      <p:ext uri="{BB962C8B-B14F-4D97-AF65-F5344CB8AC3E}">
        <p14:creationId xmlns:p14="http://schemas.microsoft.com/office/powerpoint/2010/main" val="22935454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3213" y="0"/>
            <a:ext cx="4265612"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11/12/2020</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11/12/2020</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11/12/2020</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11/12/2020</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11/12/2020</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F41C87-7AD9-4845-A077-840E4A0F3F06}" type="datetimeFigureOut">
              <a:rPr lang="en-US"/>
              <a:t>11/12/2020</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03F41C87-7AD9-4845-A077-840E4A0F3F06}" type="datetimeFigureOut">
              <a:rPr lang="en-US"/>
              <a:t>11/12/2020</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F41C87-7AD9-4845-A077-840E4A0F3F06}" type="datetimeFigureOut">
              <a:rPr lang="en-US"/>
              <a:t>11/12/2020</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11/12/2020</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pPr/>
              <a:t>11/12/2020</a:t>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5400" dirty="0"/>
              <a:t>Canada and USA </a:t>
            </a:r>
            <a:br>
              <a:rPr lang="en-US" sz="5400" dirty="0"/>
            </a:br>
            <a:r>
              <a:rPr lang="en-US" sz="2400" b="1" dirty="0"/>
              <a:t>Energy Production vs. $$$ Strength</a:t>
            </a:r>
            <a:endParaRPr lang="en-US" b="1" dirty="0"/>
          </a:p>
        </p:txBody>
      </p:sp>
      <p:sp>
        <p:nvSpPr>
          <p:cNvPr id="3" name="Subtitle 2"/>
          <p:cNvSpPr>
            <a:spLocks noGrp="1"/>
          </p:cNvSpPr>
          <p:nvPr>
            <p:ph type="subTitle" idx="1"/>
          </p:nvPr>
        </p:nvSpPr>
        <p:spPr/>
        <p:txBody>
          <a:bodyPr/>
          <a:lstStyle/>
          <a:p>
            <a:r>
              <a:rPr lang="en-US" sz="2800" dirty="0"/>
              <a:t>Project 1</a:t>
            </a:r>
          </a:p>
          <a:p>
            <a:endParaRPr lang="en-US" dirty="0"/>
          </a:p>
          <a:p>
            <a:r>
              <a:rPr lang="en-US" sz="1600" dirty="0">
                <a:solidFill>
                  <a:schemeClr val="tx1"/>
                </a:solidFill>
              </a:rPr>
              <a:t>Team: Kelvin Deng, Thao Hoang, May Ang, </a:t>
            </a:r>
            <a:r>
              <a:rPr lang="en-US" sz="1600" dirty="0" err="1">
                <a:solidFill>
                  <a:schemeClr val="tx1"/>
                </a:solidFill>
              </a:rPr>
              <a:t>Yijing</a:t>
            </a:r>
            <a:r>
              <a:rPr lang="en-US" sz="1600" dirty="0">
                <a:solidFill>
                  <a:schemeClr val="tx1"/>
                </a:solidFill>
              </a:rPr>
              <a:t> </a:t>
            </a:r>
            <a:r>
              <a:rPr lang="en-US" sz="1600" dirty="0" err="1">
                <a:solidFill>
                  <a:schemeClr val="tx1"/>
                </a:solidFill>
              </a:rPr>
              <a:t>Su</a:t>
            </a:r>
            <a:endParaRPr lang="en-US" sz="1600" dirty="0">
              <a:solidFill>
                <a:schemeClr val="tx1"/>
              </a:solidFill>
            </a:endParaRPr>
          </a:p>
          <a:p>
            <a:r>
              <a:rPr lang="en-US" sz="1600" dirty="0">
                <a:solidFill>
                  <a:schemeClr val="tx1"/>
                </a:solidFill>
              </a:rPr>
              <a:t>Date: Nov 12, 2020</a:t>
            </a:r>
            <a:endParaRPr lang="en-US" dirty="0">
              <a:solidFill>
                <a:schemeClr val="tx1"/>
              </a:solidFill>
            </a:endParaRPr>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Findings – US Energy &amp; Economy</a:t>
            </a:r>
          </a:p>
        </p:txBody>
      </p:sp>
      <p:sp>
        <p:nvSpPr>
          <p:cNvPr id="15" name="TextBox 14">
            <a:extLst>
              <a:ext uri="{FF2B5EF4-FFF2-40B4-BE49-F238E27FC236}">
                <a16:creationId xmlns:a16="http://schemas.microsoft.com/office/drawing/2014/main" id="{F1E73E71-38F6-4A8F-ACD8-3B889EBC13CC}"/>
              </a:ext>
            </a:extLst>
          </p:cNvPr>
          <p:cNvSpPr txBox="1"/>
          <p:nvPr/>
        </p:nvSpPr>
        <p:spPr>
          <a:xfrm>
            <a:off x="1522413" y="1916832"/>
            <a:ext cx="2843807" cy="2523768"/>
          </a:xfrm>
          <a:prstGeom prst="rect">
            <a:avLst/>
          </a:prstGeom>
          <a:noFill/>
        </p:spPr>
        <p:txBody>
          <a:bodyPr wrap="square" rtlCol="0">
            <a:spAutoFit/>
          </a:bodyPr>
          <a:lstStyle/>
          <a:p>
            <a:r>
              <a:rPr lang="en-CA" b="1" u="sng" dirty="0"/>
              <a:t>Over the past 15 years:</a:t>
            </a:r>
          </a:p>
          <a:p>
            <a:endParaRPr lang="en-CA" dirty="0"/>
          </a:p>
          <a:p>
            <a:pPr marL="285750" indent="-285750">
              <a:buFontTx/>
              <a:buChar char="-"/>
            </a:pPr>
            <a:r>
              <a:rPr lang="en-CA" dirty="0"/>
              <a:t>Linear growth of </a:t>
            </a:r>
            <a:r>
              <a:rPr lang="en-CA" b="1" dirty="0">
                <a:solidFill>
                  <a:srgbClr val="00B050"/>
                </a:solidFill>
              </a:rPr>
              <a:t>US GDP (1.5x)</a:t>
            </a:r>
            <a:r>
              <a:rPr lang="en-CA" dirty="0"/>
              <a:t> while </a:t>
            </a:r>
            <a:r>
              <a:rPr lang="en-CA" b="1" dirty="0">
                <a:solidFill>
                  <a:srgbClr val="FF0000"/>
                </a:solidFill>
              </a:rPr>
              <a:t>US Dollars Index  </a:t>
            </a:r>
            <a:r>
              <a:rPr lang="en-CA" dirty="0"/>
              <a:t>follows a cyclical trend and increases by </a:t>
            </a:r>
            <a:r>
              <a:rPr lang="en-CA" b="1" dirty="0">
                <a:solidFill>
                  <a:srgbClr val="FF0000"/>
                </a:solidFill>
              </a:rPr>
              <a:t>(1.05x)</a:t>
            </a:r>
          </a:p>
          <a:p>
            <a:pPr marL="285750" indent="-285750">
              <a:buFontTx/>
              <a:buChar char="-"/>
            </a:pPr>
            <a:endParaRPr lang="en-CA" sz="1600" b="1" dirty="0">
              <a:solidFill>
                <a:srgbClr val="FF0000"/>
              </a:solidFill>
            </a:endParaRPr>
          </a:p>
          <a:p>
            <a:pPr marL="285750" indent="-285750">
              <a:buFontTx/>
              <a:buChar char="-"/>
            </a:pPr>
            <a:endParaRPr lang="en-CA" sz="1600" dirty="0"/>
          </a:p>
        </p:txBody>
      </p:sp>
      <p:graphicFrame>
        <p:nvGraphicFramePr>
          <p:cNvPr id="25" name="Table 24">
            <a:extLst>
              <a:ext uri="{FF2B5EF4-FFF2-40B4-BE49-F238E27FC236}">
                <a16:creationId xmlns:a16="http://schemas.microsoft.com/office/drawing/2014/main" id="{87E7E539-CE37-4636-A363-2311D2249CAD}"/>
              </a:ext>
            </a:extLst>
          </p:cNvPr>
          <p:cNvGraphicFramePr>
            <a:graphicFrameLocks noGrp="1"/>
          </p:cNvGraphicFramePr>
          <p:nvPr>
            <p:extLst>
              <p:ext uri="{D42A27DB-BD31-4B8C-83A1-F6EECF244321}">
                <p14:modId xmlns:p14="http://schemas.microsoft.com/office/powerpoint/2010/main" val="41320087"/>
              </p:ext>
            </p:extLst>
          </p:nvPr>
        </p:nvGraphicFramePr>
        <p:xfrm>
          <a:off x="1635968" y="4221088"/>
          <a:ext cx="2600499" cy="2152819"/>
        </p:xfrm>
        <a:graphic>
          <a:graphicData uri="http://schemas.openxmlformats.org/drawingml/2006/table">
            <a:tbl>
              <a:tblPr firstRow="1" bandRow="1">
                <a:tableStyleId>{C4B1156A-380E-4F78-BDF5-A606A8083BF9}</a:tableStyleId>
              </a:tblPr>
              <a:tblGrid>
                <a:gridCol w="866833">
                  <a:extLst>
                    <a:ext uri="{9D8B030D-6E8A-4147-A177-3AD203B41FA5}">
                      <a16:colId xmlns:a16="http://schemas.microsoft.com/office/drawing/2014/main" val="2629048995"/>
                    </a:ext>
                  </a:extLst>
                </a:gridCol>
                <a:gridCol w="866833">
                  <a:extLst>
                    <a:ext uri="{9D8B030D-6E8A-4147-A177-3AD203B41FA5}">
                      <a16:colId xmlns:a16="http://schemas.microsoft.com/office/drawing/2014/main" val="2460191286"/>
                    </a:ext>
                  </a:extLst>
                </a:gridCol>
                <a:gridCol w="866833">
                  <a:extLst>
                    <a:ext uri="{9D8B030D-6E8A-4147-A177-3AD203B41FA5}">
                      <a16:colId xmlns:a16="http://schemas.microsoft.com/office/drawing/2014/main" val="3124591941"/>
                    </a:ext>
                  </a:extLst>
                </a:gridCol>
              </a:tblGrid>
              <a:tr h="872659">
                <a:tc>
                  <a:txBody>
                    <a:bodyPr/>
                    <a:lstStyle/>
                    <a:p>
                      <a:endParaRPr lang="en-CA" dirty="0"/>
                    </a:p>
                  </a:txBody>
                  <a:tcPr/>
                </a:tc>
                <a:tc>
                  <a:txBody>
                    <a:bodyPr/>
                    <a:lstStyle/>
                    <a:p>
                      <a:r>
                        <a:rPr lang="en-CA" dirty="0">
                          <a:solidFill>
                            <a:srgbClr val="0000FF"/>
                          </a:solidFill>
                        </a:rPr>
                        <a:t>Crude Prod.</a:t>
                      </a:r>
                    </a:p>
                  </a:txBody>
                  <a:tcPr/>
                </a:tc>
                <a:tc>
                  <a:txBody>
                    <a:bodyPr/>
                    <a:lstStyle/>
                    <a:p>
                      <a:r>
                        <a:rPr lang="en-CA" sz="1800" dirty="0">
                          <a:solidFill>
                            <a:srgbClr val="00B050"/>
                          </a:solidFill>
                        </a:rPr>
                        <a:t>US GDP </a:t>
                      </a:r>
                      <a:endParaRPr lang="en-CA" dirty="0"/>
                    </a:p>
                  </a:txBody>
                  <a:tcPr/>
                </a:tc>
                <a:extLst>
                  <a:ext uri="{0D108BD9-81ED-4DB2-BD59-A6C34878D82A}">
                    <a16:rowId xmlns:a16="http://schemas.microsoft.com/office/drawing/2014/main" val="2842027015"/>
                  </a:ext>
                </a:extLst>
              </a:tr>
              <a:tr h="5055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b="1" dirty="0">
                          <a:solidFill>
                            <a:srgbClr val="00B050"/>
                          </a:solidFill>
                        </a:rPr>
                        <a:t>US GDP</a:t>
                      </a:r>
                      <a:endParaRPr lang="en-CA" b="1" dirty="0">
                        <a:solidFill>
                          <a:srgbClr val="FF0000"/>
                        </a:solidFill>
                      </a:endParaRPr>
                    </a:p>
                  </a:txBody>
                  <a:tcPr/>
                </a:tc>
                <a:tc>
                  <a:txBody>
                    <a:bodyPr/>
                    <a:lstStyle/>
                    <a:p>
                      <a:pPr algn="ctr"/>
                      <a:endParaRPr lang="en-CA" dirty="0"/>
                    </a:p>
                  </a:txBody>
                  <a:tcPr/>
                </a:tc>
                <a:tc>
                  <a:txBody>
                    <a:bodyPr/>
                    <a:lstStyle/>
                    <a:p>
                      <a:pPr algn="ctr"/>
                      <a:r>
                        <a:rPr lang="en-CA" dirty="0"/>
                        <a:t>-</a:t>
                      </a:r>
                    </a:p>
                  </a:txBody>
                  <a:tcPr/>
                </a:tc>
                <a:extLst>
                  <a:ext uri="{0D108BD9-81ED-4DB2-BD59-A6C34878D82A}">
                    <a16:rowId xmlns:a16="http://schemas.microsoft.com/office/drawing/2014/main" val="3347478847"/>
                  </a:ext>
                </a:extLst>
              </a:tr>
              <a:tr h="505589">
                <a:tc>
                  <a:txBody>
                    <a:bodyPr/>
                    <a:lstStyle/>
                    <a:p>
                      <a:r>
                        <a:rPr lang="en-CA" b="1" dirty="0">
                          <a:solidFill>
                            <a:srgbClr val="FF0000"/>
                          </a:solidFill>
                        </a:rPr>
                        <a:t>USD Index</a:t>
                      </a:r>
                    </a:p>
                  </a:txBody>
                  <a:tcPr/>
                </a:tc>
                <a:tc>
                  <a:txBody>
                    <a:bodyPr/>
                    <a:lstStyle/>
                    <a:p>
                      <a:pPr algn="ctr"/>
                      <a:endParaRPr lang="en-CA" dirty="0"/>
                    </a:p>
                  </a:txBody>
                  <a:tcPr/>
                </a:tc>
                <a:tc>
                  <a:txBody>
                    <a:bodyPr/>
                    <a:lstStyle/>
                    <a:p>
                      <a:pPr algn="ctr"/>
                      <a:r>
                        <a:rPr lang="en-CA" dirty="0"/>
                        <a:t>0.37</a:t>
                      </a:r>
                    </a:p>
                  </a:txBody>
                  <a:tcPr/>
                </a:tc>
                <a:extLst>
                  <a:ext uri="{0D108BD9-81ED-4DB2-BD59-A6C34878D82A}">
                    <a16:rowId xmlns:a16="http://schemas.microsoft.com/office/drawing/2014/main" val="4210075064"/>
                  </a:ext>
                </a:extLst>
              </a:tr>
            </a:tbl>
          </a:graphicData>
        </a:graphic>
      </p:graphicFrame>
      <p:grpSp>
        <p:nvGrpSpPr>
          <p:cNvPr id="3" name="Group 2">
            <a:extLst>
              <a:ext uri="{FF2B5EF4-FFF2-40B4-BE49-F238E27FC236}">
                <a16:creationId xmlns:a16="http://schemas.microsoft.com/office/drawing/2014/main" id="{60B8B598-C7FA-4799-BD30-AFFF88572916}"/>
              </a:ext>
            </a:extLst>
          </p:cNvPr>
          <p:cNvGrpSpPr/>
          <p:nvPr/>
        </p:nvGrpSpPr>
        <p:grpSpPr>
          <a:xfrm>
            <a:off x="4402957" y="1772816"/>
            <a:ext cx="7439511" cy="4941168"/>
            <a:chOff x="4402957" y="1772816"/>
            <a:chExt cx="7439511" cy="4941168"/>
          </a:xfrm>
        </p:grpSpPr>
        <p:grpSp>
          <p:nvGrpSpPr>
            <p:cNvPr id="24" name="Group 23">
              <a:extLst>
                <a:ext uri="{FF2B5EF4-FFF2-40B4-BE49-F238E27FC236}">
                  <a16:creationId xmlns:a16="http://schemas.microsoft.com/office/drawing/2014/main" id="{148F7B4D-8A7D-4577-BFE8-711FB3EC0455}"/>
                </a:ext>
              </a:extLst>
            </p:cNvPr>
            <p:cNvGrpSpPr/>
            <p:nvPr/>
          </p:nvGrpSpPr>
          <p:grpSpPr>
            <a:xfrm>
              <a:off x="4402957" y="1772816"/>
              <a:ext cx="7439511" cy="4941168"/>
              <a:chOff x="4402957" y="1772816"/>
              <a:chExt cx="7439511" cy="4941168"/>
            </a:xfrm>
          </p:grpSpPr>
          <p:grpSp>
            <p:nvGrpSpPr>
              <p:cNvPr id="14" name="Group 13">
                <a:extLst>
                  <a:ext uri="{FF2B5EF4-FFF2-40B4-BE49-F238E27FC236}">
                    <a16:creationId xmlns:a16="http://schemas.microsoft.com/office/drawing/2014/main" id="{48FEDDE8-C726-49D0-AEBB-5D3028CE54B9}"/>
                  </a:ext>
                </a:extLst>
              </p:cNvPr>
              <p:cNvGrpSpPr/>
              <p:nvPr/>
            </p:nvGrpSpPr>
            <p:grpSpPr>
              <a:xfrm>
                <a:off x="4402957" y="1772816"/>
                <a:ext cx="7439511" cy="4941168"/>
                <a:chOff x="4402957" y="1772816"/>
                <a:chExt cx="7439511" cy="4941168"/>
              </a:xfrm>
            </p:grpSpPr>
            <p:pic>
              <p:nvPicPr>
                <p:cNvPr id="9" name="Picture 8" descr="Chart, line chart&#10;&#10;Description automatically generated">
                  <a:extLst>
                    <a:ext uri="{FF2B5EF4-FFF2-40B4-BE49-F238E27FC236}">
                      <a16:creationId xmlns:a16="http://schemas.microsoft.com/office/drawing/2014/main" id="{20126264-6EFB-4605-BE99-63F39D807A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2957" y="1772816"/>
                  <a:ext cx="7439511" cy="4941168"/>
                </a:xfrm>
                <a:prstGeom prst="rect">
                  <a:avLst/>
                </a:prstGeom>
              </p:spPr>
            </p:pic>
            <p:cxnSp>
              <p:nvCxnSpPr>
                <p:cNvPr id="16" name="Straight Connector 15">
                  <a:extLst>
                    <a:ext uri="{FF2B5EF4-FFF2-40B4-BE49-F238E27FC236}">
                      <a16:creationId xmlns:a16="http://schemas.microsoft.com/office/drawing/2014/main" id="{862BDB7C-2633-493A-BF0F-E229010BD32D}"/>
                    </a:ext>
                  </a:extLst>
                </p:cNvPr>
                <p:cNvCxnSpPr>
                  <a:cxnSpLocks/>
                </p:cNvCxnSpPr>
                <p:nvPr/>
              </p:nvCxnSpPr>
              <p:spPr>
                <a:xfrm>
                  <a:off x="4870276" y="2780928"/>
                  <a:ext cx="6552728" cy="0"/>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5A5AAC9-7D32-45FB-92D3-74678AB4D95A}"/>
                    </a:ext>
                  </a:extLst>
                </p:cNvPr>
                <p:cNvCxnSpPr>
                  <a:cxnSpLocks/>
                </p:cNvCxnSpPr>
                <p:nvPr/>
              </p:nvCxnSpPr>
              <p:spPr>
                <a:xfrm>
                  <a:off x="4870276" y="2996952"/>
                  <a:ext cx="6552728" cy="0"/>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20" name="TextBox 19">
                <a:extLst>
                  <a:ext uri="{FF2B5EF4-FFF2-40B4-BE49-F238E27FC236}">
                    <a16:creationId xmlns:a16="http://schemas.microsoft.com/office/drawing/2014/main" id="{561AC6C9-2413-4C5A-8BB6-390EF5B2EFA6}"/>
                  </a:ext>
                </a:extLst>
              </p:cNvPr>
              <p:cNvSpPr txBox="1"/>
              <p:nvPr/>
            </p:nvSpPr>
            <p:spPr>
              <a:xfrm>
                <a:off x="6310436" y="4067780"/>
                <a:ext cx="1152128" cy="369332"/>
              </a:xfrm>
              <a:prstGeom prst="rect">
                <a:avLst/>
              </a:prstGeom>
              <a:noFill/>
            </p:spPr>
            <p:txBody>
              <a:bodyPr wrap="square" rtlCol="0">
                <a:spAutoFit/>
              </a:bodyPr>
              <a:lstStyle/>
              <a:p>
                <a:r>
                  <a:rPr lang="en-CA" dirty="0">
                    <a:solidFill>
                      <a:srgbClr val="FF0000"/>
                    </a:solidFill>
                  </a:rPr>
                  <a:t>Recession</a:t>
                </a:r>
              </a:p>
            </p:txBody>
          </p:sp>
          <p:cxnSp>
            <p:nvCxnSpPr>
              <p:cNvPr id="23" name="Straight Arrow Connector 22">
                <a:extLst>
                  <a:ext uri="{FF2B5EF4-FFF2-40B4-BE49-F238E27FC236}">
                    <a16:creationId xmlns:a16="http://schemas.microsoft.com/office/drawing/2014/main" id="{169A60D4-4888-462D-8D7B-3CBCFE775C41}"/>
                  </a:ext>
                </a:extLst>
              </p:cNvPr>
              <p:cNvCxnSpPr/>
              <p:nvPr/>
            </p:nvCxnSpPr>
            <p:spPr>
              <a:xfrm flipH="1">
                <a:off x="6670476" y="4454778"/>
                <a:ext cx="144016" cy="702414"/>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813A8D14-5AE3-466C-912E-7216B1163AE1}"/>
                </a:ext>
              </a:extLst>
            </p:cNvPr>
            <p:cNvSpPr txBox="1"/>
            <p:nvPr/>
          </p:nvSpPr>
          <p:spPr>
            <a:xfrm>
              <a:off x="5014292" y="5733256"/>
              <a:ext cx="6337920" cy="646331"/>
            </a:xfrm>
            <a:prstGeom prst="rect">
              <a:avLst/>
            </a:prstGeom>
            <a:noFill/>
          </p:spPr>
          <p:txBody>
            <a:bodyPr wrap="square" rtlCol="0">
              <a:spAutoFit/>
            </a:bodyPr>
            <a:lstStyle/>
            <a:p>
              <a:r>
                <a:rPr lang="en-CA" sz="1200" b="1" i="1" dirty="0"/>
                <a:t>*** GDP indicates the size of a country’s economy. Higher GDP = healthier economy ***</a:t>
              </a:r>
            </a:p>
            <a:p>
              <a:r>
                <a:rPr lang="en-CA" sz="1200" b="1" i="1" dirty="0"/>
                <a:t>*** </a:t>
              </a:r>
              <a:r>
                <a:rPr lang="en-US" sz="1200" b="1" i="1" dirty="0">
                  <a:solidFill>
                    <a:srgbClr val="111111"/>
                  </a:solidFill>
                  <a:effectLst/>
                  <a:latin typeface="SourceSansPro"/>
                </a:rPr>
                <a:t>US Dollars Index indicates the dollar’s value in global markets</a:t>
              </a:r>
              <a:r>
                <a:rPr lang="en-US" sz="1200" b="0" i="0" dirty="0">
                  <a:solidFill>
                    <a:srgbClr val="111111"/>
                  </a:solidFill>
                  <a:effectLst/>
                  <a:latin typeface="SourceSansPro"/>
                </a:rPr>
                <a:t> .</a:t>
              </a:r>
              <a:r>
                <a:rPr lang="en-US" sz="1200" b="1" i="1" dirty="0">
                  <a:solidFill>
                    <a:srgbClr val="111111"/>
                  </a:solidFill>
                  <a:effectLst/>
                  <a:latin typeface="SourceSansPro"/>
                </a:rPr>
                <a:t> It is affected by inflation, recessions, and economic growth</a:t>
              </a:r>
              <a:r>
                <a:rPr lang="en-US" sz="1200" b="0" i="0" dirty="0">
                  <a:solidFill>
                    <a:srgbClr val="111111"/>
                  </a:solidFill>
                  <a:effectLst/>
                  <a:latin typeface="SourceSansPro"/>
                </a:rPr>
                <a:t>***</a:t>
              </a:r>
              <a:endParaRPr lang="en-CA" sz="1200" b="1" i="1" dirty="0"/>
            </a:p>
          </p:txBody>
        </p:sp>
      </p:grpSp>
    </p:spTree>
    <p:extLst>
      <p:ext uri="{BB962C8B-B14F-4D97-AF65-F5344CB8AC3E}">
        <p14:creationId xmlns:p14="http://schemas.microsoft.com/office/powerpoint/2010/main" val="2193902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Findings – US Energy &amp; Economy</a:t>
            </a:r>
          </a:p>
        </p:txBody>
      </p:sp>
      <p:sp>
        <p:nvSpPr>
          <p:cNvPr id="15" name="TextBox 14">
            <a:extLst>
              <a:ext uri="{FF2B5EF4-FFF2-40B4-BE49-F238E27FC236}">
                <a16:creationId xmlns:a16="http://schemas.microsoft.com/office/drawing/2014/main" id="{F1E73E71-38F6-4A8F-ACD8-3B889EBC13CC}"/>
              </a:ext>
            </a:extLst>
          </p:cNvPr>
          <p:cNvSpPr txBox="1"/>
          <p:nvPr/>
        </p:nvSpPr>
        <p:spPr>
          <a:xfrm>
            <a:off x="1557908" y="1916832"/>
            <a:ext cx="2843807" cy="1569660"/>
          </a:xfrm>
          <a:prstGeom prst="rect">
            <a:avLst/>
          </a:prstGeom>
          <a:noFill/>
        </p:spPr>
        <p:txBody>
          <a:bodyPr wrap="square" rtlCol="0">
            <a:spAutoFit/>
          </a:bodyPr>
          <a:lstStyle/>
          <a:p>
            <a:r>
              <a:rPr lang="en-CA" sz="1600" b="1" u="sng" dirty="0"/>
              <a:t>Over the past 15 years:</a:t>
            </a:r>
          </a:p>
          <a:p>
            <a:endParaRPr lang="en-CA" sz="1600" dirty="0">
              <a:solidFill>
                <a:schemeClr val="bg1">
                  <a:lumMod val="85000"/>
                </a:schemeClr>
              </a:solidFill>
            </a:endParaRPr>
          </a:p>
          <a:p>
            <a:pPr marL="285750" indent="-285750">
              <a:buFontTx/>
              <a:buChar char="-"/>
            </a:pPr>
            <a:r>
              <a:rPr lang="en-CA" sz="1600" dirty="0">
                <a:solidFill>
                  <a:schemeClr val="bg1">
                    <a:lumMod val="85000"/>
                  </a:schemeClr>
                </a:solidFill>
              </a:rPr>
              <a:t>Linear growth of </a:t>
            </a:r>
            <a:r>
              <a:rPr lang="en-CA" sz="1600" dirty="0">
                <a:solidFill>
                  <a:srgbClr val="00B050"/>
                </a:solidFill>
              </a:rPr>
              <a:t>US GDP </a:t>
            </a:r>
            <a:r>
              <a:rPr lang="en-CA" sz="1600" dirty="0">
                <a:solidFill>
                  <a:schemeClr val="bg1">
                    <a:lumMod val="85000"/>
                  </a:schemeClr>
                </a:solidFill>
              </a:rPr>
              <a:t>while </a:t>
            </a:r>
            <a:r>
              <a:rPr lang="en-CA" sz="1600" dirty="0">
                <a:solidFill>
                  <a:srgbClr val="FF0000"/>
                </a:solidFill>
              </a:rPr>
              <a:t>US Dollars Index </a:t>
            </a:r>
            <a:r>
              <a:rPr lang="en-CA" sz="1600" dirty="0">
                <a:solidFill>
                  <a:schemeClr val="bg1">
                    <a:lumMod val="85000"/>
                  </a:schemeClr>
                </a:solidFill>
              </a:rPr>
              <a:t>follows a cyclical trend</a:t>
            </a:r>
          </a:p>
          <a:p>
            <a:pPr marL="285750" indent="-285750">
              <a:buFontTx/>
              <a:buChar char="-"/>
            </a:pPr>
            <a:endParaRPr lang="en-CA" sz="1600" dirty="0"/>
          </a:p>
        </p:txBody>
      </p:sp>
      <p:sp>
        <p:nvSpPr>
          <p:cNvPr id="4" name="TextBox 3">
            <a:extLst>
              <a:ext uri="{FF2B5EF4-FFF2-40B4-BE49-F238E27FC236}">
                <a16:creationId xmlns:a16="http://schemas.microsoft.com/office/drawing/2014/main" id="{681AB189-CD30-4F59-BE56-CCF458647F01}"/>
              </a:ext>
            </a:extLst>
          </p:cNvPr>
          <p:cNvSpPr txBox="1"/>
          <p:nvPr/>
        </p:nvSpPr>
        <p:spPr>
          <a:xfrm>
            <a:off x="1522413" y="3287886"/>
            <a:ext cx="2843807" cy="1077218"/>
          </a:xfrm>
          <a:prstGeom prst="rect">
            <a:avLst/>
          </a:prstGeom>
          <a:noFill/>
        </p:spPr>
        <p:txBody>
          <a:bodyPr wrap="square" rtlCol="0">
            <a:spAutoFit/>
          </a:bodyPr>
          <a:lstStyle/>
          <a:p>
            <a:pPr marL="285750" indent="-285750">
              <a:buFontTx/>
              <a:buChar char="-"/>
            </a:pPr>
            <a:r>
              <a:rPr lang="en-CA" sz="1600" dirty="0"/>
              <a:t>Linear growth of </a:t>
            </a:r>
            <a:r>
              <a:rPr lang="en-CA" sz="1600" b="1" dirty="0">
                <a:solidFill>
                  <a:srgbClr val="0000FF"/>
                </a:solidFill>
              </a:rPr>
              <a:t>US Crude Production </a:t>
            </a:r>
            <a:r>
              <a:rPr lang="en-CA" sz="1600" dirty="0"/>
              <a:t>with some curtailments in 2015-2016</a:t>
            </a:r>
          </a:p>
          <a:p>
            <a:pPr marL="285750" indent="-285750">
              <a:buFontTx/>
              <a:buChar char="-"/>
            </a:pPr>
            <a:endParaRPr lang="en-CA" sz="1600" dirty="0"/>
          </a:p>
        </p:txBody>
      </p:sp>
      <p:graphicFrame>
        <p:nvGraphicFramePr>
          <p:cNvPr id="16" name="Table 15">
            <a:extLst>
              <a:ext uri="{FF2B5EF4-FFF2-40B4-BE49-F238E27FC236}">
                <a16:creationId xmlns:a16="http://schemas.microsoft.com/office/drawing/2014/main" id="{37F2F476-A31A-4826-8986-3B0DA8BD8800}"/>
              </a:ext>
            </a:extLst>
          </p:cNvPr>
          <p:cNvGraphicFramePr>
            <a:graphicFrameLocks noGrp="1"/>
          </p:cNvGraphicFramePr>
          <p:nvPr>
            <p:extLst>
              <p:ext uri="{D42A27DB-BD31-4B8C-83A1-F6EECF244321}">
                <p14:modId xmlns:p14="http://schemas.microsoft.com/office/powerpoint/2010/main" val="1104699260"/>
              </p:ext>
            </p:extLst>
          </p:nvPr>
        </p:nvGraphicFramePr>
        <p:xfrm>
          <a:off x="1765721" y="4300517"/>
          <a:ext cx="2600499" cy="1512739"/>
        </p:xfrm>
        <a:graphic>
          <a:graphicData uri="http://schemas.openxmlformats.org/drawingml/2006/table">
            <a:tbl>
              <a:tblPr firstRow="1" bandRow="1">
                <a:tableStyleId>{C4B1156A-380E-4F78-BDF5-A606A8083BF9}</a:tableStyleId>
              </a:tblPr>
              <a:tblGrid>
                <a:gridCol w="866833">
                  <a:extLst>
                    <a:ext uri="{9D8B030D-6E8A-4147-A177-3AD203B41FA5}">
                      <a16:colId xmlns:a16="http://schemas.microsoft.com/office/drawing/2014/main" val="2629048995"/>
                    </a:ext>
                  </a:extLst>
                </a:gridCol>
                <a:gridCol w="866833">
                  <a:extLst>
                    <a:ext uri="{9D8B030D-6E8A-4147-A177-3AD203B41FA5}">
                      <a16:colId xmlns:a16="http://schemas.microsoft.com/office/drawing/2014/main" val="2460191286"/>
                    </a:ext>
                  </a:extLst>
                </a:gridCol>
                <a:gridCol w="866833">
                  <a:extLst>
                    <a:ext uri="{9D8B030D-6E8A-4147-A177-3AD203B41FA5}">
                      <a16:colId xmlns:a16="http://schemas.microsoft.com/office/drawing/2014/main" val="3124591941"/>
                    </a:ext>
                  </a:extLst>
                </a:gridCol>
              </a:tblGrid>
              <a:tr h="872659">
                <a:tc>
                  <a:txBody>
                    <a:bodyPr/>
                    <a:lstStyle/>
                    <a:p>
                      <a:endParaRPr lang="en-CA" dirty="0"/>
                    </a:p>
                  </a:txBody>
                  <a:tcPr/>
                </a:tc>
                <a:tc>
                  <a:txBody>
                    <a:bodyPr/>
                    <a:lstStyle/>
                    <a:p>
                      <a:r>
                        <a:rPr lang="en-CA" dirty="0">
                          <a:solidFill>
                            <a:srgbClr val="0000FF"/>
                          </a:solidFill>
                        </a:rPr>
                        <a:t>Crude Prod.</a:t>
                      </a:r>
                    </a:p>
                  </a:txBody>
                  <a:tcPr/>
                </a:tc>
                <a:tc>
                  <a:txBody>
                    <a:bodyPr/>
                    <a:lstStyle/>
                    <a:p>
                      <a:r>
                        <a:rPr lang="en-CA" sz="1800" dirty="0">
                          <a:solidFill>
                            <a:srgbClr val="00B050"/>
                          </a:solidFill>
                        </a:rPr>
                        <a:t>US GDP </a:t>
                      </a:r>
                      <a:endParaRPr lang="en-CA" dirty="0"/>
                    </a:p>
                  </a:txBody>
                  <a:tcPr/>
                </a:tc>
                <a:extLst>
                  <a:ext uri="{0D108BD9-81ED-4DB2-BD59-A6C34878D82A}">
                    <a16:rowId xmlns:a16="http://schemas.microsoft.com/office/drawing/2014/main" val="2842027015"/>
                  </a:ext>
                </a:extLst>
              </a:tr>
              <a:tr h="5055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b="1" dirty="0">
                          <a:solidFill>
                            <a:srgbClr val="00B050"/>
                          </a:solidFill>
                        </a:rPr>
                        <a:t>US GDP</a:t>
                      </a:r>
                      <a:endParaRPr lang="en-CA" b="1" dirty="0">
                        <a:solidFill>
                          <a:srgbClr val="FF0000"/>
                        </a:solidFill>
                      </a:endParaRPr>
                    </a:p>
                  </a:txBody>
                  <a:tcPr/>
                </a:tc>
                <a:tc>
                  <a:txBody>
                    <a:bodyPr/>
                    <a:lstStyle/>
                    <a:p>
                      <a:pPr algn="ctr"/>
                      <a:r>
                        <a:rPr lang="en-CA" dirty="0"/>
                        <a:t>0.96</a:t>
                      </a:r>
                    </a:p>
                    <a:p>
                      <a:pPr algn="ctr"/>
                      <a:endParaRPr lang="en-CA" dirty="0"/>
                    </a:p>
                  </a:txBody>
                  <a:tcPr/>
                </a:tc>
                <a:tc>
                  <a:txBody>
                    <a:bodyPr/>
                    <a:lstStyle/>
                    <a:p>
                      <a:pPr algn="ctr"/>
                      <a:r>
                        <a:rPr lang="en-CA" dirty="0"/>
                        <a:t>-</a:t>
                      </a:r>
                    </a:p>
                  </a:txBody>
                  <a:tcPr/>
                </a:tc>
                <a:extLst>
                  <a:ext uri="{0D108BD9-81ED-4DB2-BD59-A6C34878D82A}">
                    <a16:rowId xmlns:a16="http://schemas.microsoft.com/office/drawing/2014/main" val="3347478847"/>
                  </a:ext>
                </a:extLst>
              </a:tr>
            </a:tbl>
          </a:graphicData>
        </a:graphic>
      </p:graphicFrame>
      <p:grpSp>
        <p:nvGrpSpPr>
          <p:cNvPr id="31" name="Group 30">
            <a:extLst>
              <a:ext uri="{FF2B5EF4-FFF2-40B4-BE49-F238E27FC236}">
                <a16:creationId xmlns:a16="http://schemas.microsoft.com/office/drawing/2014/main" id="{30F5183D-246B-437B-9972-14053F19D867}"/>
              </a:ext>
            </a:extLst>
          </p:cNvPr>
          <p:cNvGrpSpPr/>
          <p:nvPr/>
        </p:nvGrpSpPr>
        <p:grpSpPr>
          <a:xfrm>
            <a:off x="4402733" y="1772815"/>
            <a:ext cx="7668343" cy="5022871"/>
            <a:chOff x="4402733" y="1772815"/>
            <a:chExt cx="7668343" cy="5022871"/>
          </a:xfrm>
        </p:grpSpPr>
        <p:pic>
          <p:nvPicPr>
            <p:cNvPr id="28" name="Picture 27" descr="Graphical user interface, chart, line chart&#10;&#10;Description automatically generated">
              <a:extLst>
                <a:ext uri="{FF2B5EF4-FFF2-40B4-BE49-F238E27FC236}">
                  <a16:creationId xmlns:a16="http://schemas.microsoft.com/office/drawing/2014/main" id="{2C1E8249-128C-43CC-9C35-1335F7DFDD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2733" y="1772815"/>
              <a:ext cx="7668343" cy="5022871"/>
            </a:xfrm>
            <a:prstGeom prst="rect">
              <a:avLst/>
            </a:prstGeom>
          </p:spPr>
        </p:pic>
        <p:sp>
          <p:nvSpPr>
            <p:cNvPr id="29" name="Oval 28">
              <a:extLst>
                <a:ext uri="{FF2B5EF4-FFF2-40B4-BE49-F238E27FC236}">
                  <a16:creationId xmlns:a16="http://schemas.microsoft.com/office/drawing/2014/main" id="{D5A30CBF-6D50-4EDE-A996-F126578DDF36}"/>
                </a:ext>
              </a:extLst>
            </p:cNvPr>
            <p:cNvSpPr/>
            <p:nvPr/>
          </p:nvSpPr>
          <p:spPr>
            <a:xfrm>
              <a:off x="9190756" y="3501008"/>
              <a:ext cx="864096" cy="64807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TextBox 29">
              <a:extLst>
                <a:ext uri="{FF2B5EF4-FFF2-40B4-BE49-F238E27FC236}">
                  <a16:creationId xmlns:a16="http://schemas.microsoft.com/office/drawing/2014/main" id="{DAB0E6EA-B0B2-47C5-9832-B119D38BB88E}"/>
                </a:ext>
              </a:extLst>
            </p:cNvPr>
            <p:cNvSpPr txBox="1"/>
            <p:nvPr/>
          </p:nvSpPr>
          <p:spPr>
            <a:xfrm>
              <a:off x="9046740" y="3140968"/>
              <a:ext cx="1368152" cy="369332"/>
            </a:xfrm>
            <a:prstGeom prst="rect">
              <a:avLst/>
            </a:prstGeom>
            <a:noFill/>
          </p:spPr>
          <p:txBody>
            <a:bodyPr wrap="square" rtlCol="0">
              <a:spAutoFit/>
            </a:bodyPr>
            <a:lstStyle/>
            <a:p>
              <a:r>
                <a:rPr lang="en-CA" dirty="0">
                  <a:solidFill>
                    <a:srgbClr val="FF0000"/>
                  </a:solidFill>
                </a:rPr>
                <a:t>curtailment</a:t>
              </a:r>
            </a:p>
          </p:txBody>
        </p:sp>
      </p:grpSp>
    </p:spTree>
    <p:extLst>
      <p:ext uri="{BB962C8B-B14F-4D97-AF65-F5344CB8AC3E}">
        <p14:creationId xmlns:p14="http://schemas.microsoft.com/office/powerpoint/2010/main" val="1395651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Findings – US Energy &amp; Economy</a:t>
            </a:r>
          </a:p>
        </p:txBody>
      </p:sp>
      <p:sp>
        <p:nvSpPr>
          <p:cNvPr id="15" name="TextBox 14">
            <a:extLst>
              <a:ext uri="{FF2B5EF4-FFF2-40B4-BE49-F238E27FC236}">
                <a16:creationId xmlns:a16="http://schemas.microsoft.com/office/drawing/2014/main" id="{F1E73E71-38F6-4A8F-ACD8-3B889EBC13CC}"/>
              </a:ext>
            </a:extLst>
          </p:cNvPr>
          <p:cNvSpPr txBox="1"/>
          <p:nvPr/>
        </p:nvSpPr>
        <p:spPr>
          <a:xfrm>
            <a:off x="1522413" y="2132856"/>
            <a:ext cx="2843807" cy="2246769"/>
          </a:xfrm>
          <a:prstGeom prst="rect">
            <a:avLst/>
          </a:prstGeom>
          <a:noFill/>
        </p:spPr>
        <p:txBody>
          <a:bodyPr wrap="square" rtlCol="0">
            <a:spAutoFit/>
          </a:bodyPr>
          <a:lstStyle/>
          <a:p>
            <a:pPr marL="285750" indent="-285750">
              <a:buFontTx/>
              <a:buChar char="-"/>
            </a:pPr>
            <a:r>
              <a:rPr lang="en-CA" sz="1600" dirty="0"/>
              <a:t>US Crude Exports increases from ~0% before 2012 to </a:t>
            </a:r>
            <a:r>
              <a:rPr lang="en-CA" sz="1600" dirty="0">
                <a:solidFill>
                  <a:srgbClr val="0000FF"/>
                </a:solidFill>
              </a:rPr>
              <a:t>~25% in 2019</a:t>
            </a:r>
          </a:p>
          <a:p>
            <a:pPr marL="285750" indent="-285750">
              <a:buFontTx/>
              <a:buChar char="-"/>
            </a:pPr>
            <a:endParaRPr lang="en-CA" sz="1600" dirty="0">
              <a:solidFill>
                <a:srgbClr val="0000FF"/>
              </a:solidFill>
            </a:endParaRPr>
          </a:p>
          <a:p>
            <a:pPr marL="285750" indent="-285750">
              <a:buFontTx/>
              <a:buChar char="-"/>
            </a:pPr>
            <a:r>
              <a:rPr lang="en-CA" sz="1600" dirty="0"/>
              <a:t>But GDP contribution from O&amp;G only accounts for </a:t>
            </a:r>
            <a:r>
              <a:rPr lang="en-CA" sz="1600" dirty="0">
                <a:solidFill>
                  <a:srgbClr val="008000"/>
                </a:solidFill>
              </a:rPr>
              <a:t>~1% of Gross GDP</a:t>
            </a:r>
          </a:p>
          <a:p>
            <a:pPr lvl="1"/>
            <a:r>
              <a:rPr lang="en-CA" sz="1600" dirty="0">
                <a:sym typeface="Wingdings" panose="05000000000000000000" pitchFamily="2" charset="2"/>
              </a:rPr>
              <a:t> </a:t>
            </a:r>
            <a:r>
              <a:rPr lang="en-CA" sz="1100" dirty="0">
                <a:sym typeface="Wingdings" panose="05000000000000000000" pitchFamily="2" charset="2"/>
              </a:rPr>
              <a:t>No expected correlation with neither GDP nor US Dollar Index </a:t>
            </a:r>
            <a:endParaRPr lang="en-CA" sz="1600" dirty="0"/>
          </a:p>
        </p:txBody>
      </p:sp>
      <p:pic>
        <p:nvPicPr>
          <p:cNvPr id="16" name="Picture 15" descr="Graphical user interface, chart, line chart&#10;&#10;Description automatically generated">
            <a:extLst>
              <a:ext uri="{FF2B5EF4-FFF2-40B4-BE49-F238E27FC236}">
                <a16:creationId xmlns:a16="http://schemas.microsoft.com/office/drawing/2014/main" id="{256E221F-E641-4499-9E1F-5B29BCA634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0876" y="1777548"/>
            <a:ext cx="7578192" cy="4963820"/>
          </a:xfrm>
          <a:prstGeom prst="rect">
            <a:avLst/>
          </a:prstGeom>
        </p:spPr>
      </p:pic>
      <p:graphicFrame>
        <p:nvGraphicFramePr>
          <p:cNvPr id="7" name="Table 6">
            <a:extLst>
              <a:ext uri="{FF2B5EF4-FFF2-40B4-BE49-F238E27FC236}">
                <a16:creationId xmlns:a16="http://schemas.microsoft.com/office/drawing/2014/main" id="{9F42CBE9-D088-43AA-A9F7-6A9D3F201752}"/>
              </a:ext>
            </a:extLst>
          </p:cNvPr>
          <p:cNvGraphicFramePr>
            <a:graphicFrameLocks noGrp="1"/>
          </p:cNvGraphicFramePr>
          <p:nvPr>
            <p:extLst>
              <p:ext uri="{D42A27DB-BD31-4B8C-83A1-F6EECF244321}">
                <p14:modId xmlns:p14="http://schemas.microsoft.com/office/powerpoint/2010/main" val="204904378"/>
              </p:ext>
            </p:extLst>
          </p:nvPr>
        </p:nvGraphicFramePr>
        <p:xfrm>
          <a:off x="1765721" y="4444533"/>
          <a:ext cx="2600499" cy="2152819"/>
        </p:xfrm>
        <a:graphic>
          <a:graphicData uri="http://schemas.openxmlformats.org/drawingml/2006/table">
            <a:tbl>
              <a:tblPr firstRow="1" bandRow="1">
                <a:tableStyleId>{C4B1156A-380E-4F78-BDF5-A606A8083BF9}</a:tableStyleId>
              </a:tblPr>
              <a:tblGrid>
                <a:gridCol w="866833">
                  <a:extLst>
                    <a:ext uri="{9D8B030D-6E8A-4147-A177-3AD203B41FA5}">
                      <a16:colId xmlns:a16="http://schemas.microsoft.com/office/drawing/2014/main" val="2629048995"/>
                    </a:ext>
                  </a:extLst>
                </a:gridCol>
                <a:gridCol w="866833">
                  <a:extLst>
                    <a:ext uri="{9D8B030D-6E8A-4147-A177-3AD203B41FA5}">
                      <a16:colId xmlns:a16="http://schemas.microsoft.com/office/drawing/2014/main" val="2460191286"/>
                    </a:ext>
                  </a:extLst>
                </a:gridCol>
                <a:gridCol w="866833">
                  <a:extLst>
                    <a:ext uri="{9D8B030D-6E8A-4147-A177-3AD203B41FA5}">
                      <a16:colId xmlns:a16="http://schemas.microsoft.com/office/drawing/2014/main" val="3124591941"/>
                    </a:ext>
                  </a:extLst>
                </a:gridCol>
              </a:tblGrid>
              <a:tr h="872659">
                <a:tc>
                  <a:txBody>
                    <a:bodyPr/>
                    <a:lstStyle/>
                    <a:p>
                      <a:endParaRPr lang="en-CA" dirty="0"/>
                    </a:p>
                  </a:txBody>
                  <a:tcPr/>
                </a:tc>
                <a:tc>
                  <a:txBody>
                    <a:bodyPr/>
                    <a:lstStyle/>
                    <a:p>
                      <a:r>
                        <a:rPr lang="en-CA" dirty="0">
                          <a:solidFill>
                            <a:srgbClr val="0000FF"/>
                          </a:solidFill>
                        </a:rPr>
                        <a:t>Crude Prod.</a:t>
                      </a:r>
                    </a:p>
                  </a:txBody>
                  <a:tcPr/>
                </a:tc>
                <a:tc>
                  <a:txBody>
                    <a:bodyPr/>
                    <a:lstStyle/>
                    <a:p>
                      <a:r>
                        <a:rPr lang="en-CA" sz="1800" dirty="0">
                          <a:solidFill>
                            <a:srgbClr val="00B050"/>
                          </a:solidFill>
                        </a:rPr>
                        <a:t>US GDP </a:t>
                      </a:r>
                      <a:endParaRPr lang="en-CA" dirty="0"/>
                    </a:p>
                  </a:txBody>
                  <a:tcPr/>
                </a:tc>
                <a:extLst>
                  <a:ext uri="{0D108BD9-81ED-4DB2-BD59-A6C34878D82A}">
                    <a16:rowId xmlns:a16="http://schemas.microsoft.com/office/drawing/2014/main" val="2842027015"/>
                  </a:ext>
                </a:extLst>
              </a:tr>
              <a:tr h="5055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b="1" dirty="0">
                          <a:solidFill>
                            <a:srgbClr val="00B050"/>
                          </a:solidFill>
                        </a:rPr>
                        <a:t>US GDP</a:t>
                      </a:r>
                      <a:endParaRPr lang="en-CA" b="1" dirty="0">
                        <a:solidFill>
                          <a:srgbClr val="FF0000"/>
                        </a:solidFill>
                      </a:endParaRPr>
                    </a:p>
                  </a:txBody>
                  <a:tcPr/>
                </a:tc>
                <a:tc>
                  <a:txBody>
                    <a:bodyPr/>
                    <a:lstStyle/>
                    <a:p>
                      <a:pPr algn="ctr"/>
                      <a:r>
                        <a:rPr lang="en-CA" dirty="0"/>
                        <a:t>0.96</a:t>
                      </a:r>
                    </a:p>
                    <a:p>
                      <a:pPr algn="ctr"/>
                      <a:endParaRPr lang="en-CA" dirty="0"/>
                    </a:p>
                  </a:txBody>
                  <a:tcPr/>
                </a:tc>
                <a:tc>
                  <a:txBody>
                    <a:bodyPr/>
                    <a:lstStyle/>
                    <a:p>
                      <a:pPr algn="ctr"/>
                      <a:r>
                        <a:rPr lang="en-CA" dirty="0"/>
                        <a:t>-</a:t>
                      </a:r>
                    </a:p>
                  </a:txBody>
                  <a:tcPr/>
                </a:tc>
                <a:extLst>
                  <a:ext uri="{0D108BD9-81ED-4DB2-BD59-A6C34878D82A}">
                    <a16:rowId xmlns:a16="http://schemas.microsoft.com/office/drawing/2014/main" val="3347478847"/>
                  </a:ext>
                </a:extLst>
              </a:tr>
              <a:tr h="505589">
                <a:tc>
                  <a:txBody>
                    <a:bodyPr/>
                    <a:lstStyle/>
                    <a:p>
                      <a:r>
                        <a:rPr lang="en-CA" b="1" dirty="0">
                          <a:solidFill>
                            <a:srgbClr val="FF0000"/>
                          </a:solidFill>
                        </a:rPr>
                        <a:t>USD Index</a:t>
                      </a:r>
                    </a:p>
                  </a:txBody>
                  <a:tcPr/>
                </a:tc>
                <a:tc>
                  <a:txBody>
                    <a:bodyPr/>
                    <a:lstStyle/>
                    <a:p>
                      <a:pPr algn="ctr"/>
                      <a:r>
                        <a:rPr lang="en-CA" dirty="0"/>
                        <a:t>0.44</a:t>
                      </a:r>
                    </a:p>
                  </a:txBody>
                  <a:tcPr/>
                </a:tc>
                <a:tc>
                  <a:txBody>
                    <a:bodyPr/>
                    <a:lstStyle/>
                    <a:p>
                      <a:pPr algn="ctr"/>
                      <a:r>
                        <a:rPr lang="en-CA" dirty="0"/>
                        <a:t>0.37</a:t>
                      </a:r>
                    </a:p>
                  </a:txBody>
                  <a:tcPr/>
                </a:tc>
                <a:extLst>
                  <a:ext uri="{0D108BD9-81ED-4DB2-BD59-A6C34878D82A}">
                    <a16:rowId xmlns:a16="http://schemas.microsoft.com/office/drawing/2014/main" val="4210075064"/>
                  </a:ext>
                </a:extLst>
              </a:tr>
            </a:tbl>
          </a:graphicData>
        </a:graphic>
      </p:graphicFrame>
      <p:sp>
        <p:nvSpPr>
          <p:cNvPr id="2" name="TextBox 1">
            <a:extLst>
              <a:ext uri="{FF2B5EF4-FFF2-40B4-BE49-F238E27FC236}">
                <a16:creationId xmlns:a16="http://schemas.microsoft.com/office/drawing/2014/main" id="{09A92210-6B3F-4EF7-A33F-B0A4194701A4}"/>
              </a:ext>
            </a:extLst>
          </p:cNvPr>
          <p:cNvSpPr txBox="1"/>
          <p:nvPr/>
        </p:nvSpPr>
        <p:spPr>
          <a:xfrm>
            <a:off x="4870276" y="5445224"/>
            <a:ext cx="6337920" cy="461665"/>
          </a:xfrm>
          <a:prstGeom prst="rect">
            <a:avLst/>
          </a:prstGeom>
          <a:noFill/>
        </p:spPr>
        <p:txBody>
          <a:bodyPr wrap="square" rtlCol="0">
            <a:spAutoFit/>
          </a:bodyPr>
          <a:lstStyle/>
          <a:p>
            <a:r>
              <a:rPr lang="en-CA" sz="1200" b="1" i="1" dirty="0"/>
              <a:t>*** </a:t>
            </a:r>
            <a:r>
              <a:rPr lang="en-US" sz="1200" b="1" i="1" dirty="0">
                <a:solidFill>
                  <a:srgbClr val="111111"/>
                </a:solidFill>
                <a:effectLst/>
                <a:latin typeface="SourceSansPro"/>
              </a:rPr>
              <a:t>US Dollars Index indicates the dollar’s value in global markets</a:t>
            </a:r>
            <a:r>
              <a:rPr lang="en-US" sz="1200" b="0" i="0" dirty="0">
                <a:solidFill>
                  <a:srgbClr val="111111"/>
                </a:solidFill>
                <a:effectLst/>
                <a:latin typeface="SourceSansPro"/>
              </a:rPr>
              <a:t> .</a:t>
            </a:r>
            <a:r>
              <a:rPr lang="en-US" sz="1200" b="1" i="1" dirty="0">
                <a:solidFill>
                  <a:srgbClr val="111111"/>
                </a:solidFill>
                <a:effectLst/>
                <a:latin typeface="SourceSansPro"/>
              </a:rPr>
              <a:t> It is affected by inflation, recessions, and economic growth</a:t>
            </a:r>
            <a:r>
              <a:rPr lang="en-US" sz="1200" b="0" i="0" dirty="0">
                <a:solidFill>
                  <a:srgbClr val="111111"/>
                </a:solidFill>
                <a:effectLst/>
                <a:latin typeface="SourceSansPro"/>
              </a:rPr>
              <a:t>***</a:t>
            </a:r>
            <a:endParaRPr lang="en-CA" sz="1200" b="1" i="1" dirty="0"/>
          </a:p>
        </p:txBody>
      </p:sp>
    </p:spTree>
    <p:extLst>
      <p:ext uri="{BB962C8B-B14F-4D97-AF65-F5344CB8AC3E}">
        <p14:creationId xmlns:p14="http://schemas.microsoft.com/office/powerpoint/2010/main" val="4263459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0CEE6-401C-4BC2-9ACD-1987E902587B}"/>
              </a:ext>
            </a:extLst>
          </p:cNvPr>
          <p:cNvSpPr>
            <a:spLocks noGrp="1"/>
          </p:cNvSpPr>
          <p:nvPr>
            <p:ph type="title"/>
          </p:nvPr>
        </p:nvSpPr>
        <p:spPr/>
        <p:txBody>
          <a:bodyPr/>
          <a:lstStyle/>
          <a:p>
            <a:r>
              <a:rPr lang="en-CA" dirty="0"/>
              <a:t>Findings – Canadian </a:t>
            </a:r>
            <a:r>
              <a:rPr lang="en-US" dirty="0"/>
              <a:t>Energy &amp; Economy</a:t>
            </a:r>
            <a:endParaRPr lang="en-CA" dirty="0"/>
          </a:p>
        </p:txBody>
      </p:sp>
      <p:sp>
        <p:nvSpPr>
          <p:cNvPr id="6" name="TextBox 5">
            <a:extLst>
              <a:ext uri="{FF2B5EF4-FFF2-40B4-BE49-F238E27FC236}">
                <a16:creationId xmlns:a16="http://schemas.microsoft.com/office/drawing/2014/main" id="{4C07C473-02AE-46AF-8973-EC9946214050}"/>
              </a:ext>
            </a:extLst>
          </p:cNvPr>
          <p:cNvSpPr txBox="1"/>
          <p:nvPr/>
        </p:nvSpPr>
        <p:spPr>
          <a:xfrm>
            <a:off x="1522413" y="2132856"/>
            <a:ext cx="3419871" cy="1200329"/>
          </a:xfrm>
          <a:prstGeom prst="rect">
            <a:avLst/>
          </a:prstGeom>
          <a:noFill/>
        </p:spPr>
        <p:txBody>
          <a:bodyPr wrap="square" rtlCol="0">
            <a:spAutoFit/>
          </a:bodyPr>
          <a:lstStyle/>
          <a:p>
            <a:pPr>
              <a:buClr>
                <a:srgbClr val="FF0000"/>
              </a:buClr>
            </a:pPr>
            <a:r>
              <a:rPr lang="en-CA" b="1" u="sng" dirty="0"/>
              <a:t>Over the past 15 years:</a:t>
            </a:r>
          </a:p>
          <a:p>
            <a:pPr>
              <a:buClr>
                <a:srgbClr val="FF0000"/>
              </a:buClr>
            </a:pPr>
            <a:r>
              <a:rPr lang="en-CA" dirty="0"/>
              <a:t>- CAD/USD rate decreases (CAD strengthens as export ↑ )</a:t>
            </a:r>
          </a:p>
          <a:p>
            <a:r>
              <a:rPr lang="en-CA" dirty="0"/>
              <a:t> </a:t>
            </a:r>
          </a:p>
        </p:txBody>
      </p:sp>
      <p:graphicFrame>
        <p:nvGraphicFramePr>
          <p:cNvPr id="5" name="Table 4">
            <a:extLst>
              <a:ext uri="{FF2B5EF4-FFF2-40B4-BE49-F238E27FC236}">
                <a16:creationId xmlns:a16="http://schemas.microsoft.com/office/drawing/2014/main" id="{36561FE7-3D0F-4247-85F4-7758641F14DB}"/>
              </a:ext>
            </a:extLst>
          </p:cNvPr>
          <p:cNvGraphicFramePr>
            <a:graphicFrameLocks noGrp="1"/>
          </p:cNvGraphicFramePr>
          <p:nvPr>
            <p:extLst>
              <p:ext uri="{D42A27DB-BD31-4B8C-83A1-F6EECF244321}">
                <p14:modId xmlns:p14="http://schemas.microsoft.com/office/powerpoint/2010/main" val="3733913840"/>
              </p:ext>
            </p:extLst>
          </p:nvPr>
        </p:nvGraphicFramePr>
        <p:xfrm>
          <a:off x="1567925" y="3325691"/>
          <a:ext cx="3328846" cy="2468880"/>
        </p:xfrm>
        <a:graphic>
          <a:graphicData uri="http://schemas.openxmlformats.org/drawingml/2006/table">
            <a:tbl>
              <a:tblPr firstRow="1" bandRow="1">
                <a:tableStyleId>{C4B1156A-380E-4F78-BDF5-A606A8083BF9}</a:tableStyleId>
              </a:tblPr>
              <a:tblGrid>
                <a:gridCol w="1307148">
                  <a:extLst>
                    <a:ext uri="{9D8B030D-6E8A-4147-A177-3AD203B41FA5}">
                      <a16:colId xmlns:a16="http://schemas.microsoft.com/office/drawing/2014/main" val="2629048995"/>
                    </a:ext>
                  </a:extLst>
                </a:gridCol>
                <a:gridCol w="1010849">
                  <a:extLst>
                    <a:ext uri="{9D8B030D-6E8A-4147-A177-3AD203B41FA5}">
                      <a16:colId xmlns:a16="http://schemas.microsoft.com/office/drawing/2014/main" val="2460191286"/>
                    </a:ext>
                  </a:extLst>
                </a:gridCol>
                <a:gridCol w="1010849">
                  <a:extLst>
                    <a:ext uri="{9D8B030D-6E8A-4147-A177-3AD203B41FA5}">
                      <a16:colId xmlns:a16="http://schemas.microsoft.com/office/drawing/2014/main" val="3124591941"/>
                    </a:ext>
                  </a:extLst>
                </a:gridCol>
              </a:tblGrid>
              <a:tr h="872659">
                <a:tc>
                  <a:txBody>
                    <a:bodyPr/>
                    <a:lstStyle/>
                    <a:p>
                      <a:endParaRPr lang="en-CA" dirty="0"/>
                    </a:p>
                  </a:txBody>
                  <a:tcPr/>
                </a:tc>
                <a:tc>
                  <a:txBody>
                    <a:bodyPr/>
                    <a:lstStyle/>
                    <a:p>
                      <a:r>
                        <a:rPr lang="en-CA" dirty="0">
                          <a:solidFill>
                            <a:srgbClr val="0000FF"/>
                          </a:solidFill>
                        </a:rPr>
                        <a:t>Crude Export</a:t>
                      </a:r>
                    </a:p>
                  </a:txBody>
                  <a:tcPr/>
                </a:tc>
                <a:tc>
                  <a:txBody>
                    <a:bodyPr/>
                    <a:lstStyle/>
                    <a:p>
                      <a:r>
                        <a:rPr lang="en-CA" sz="1800" dirty="0">
                          <a:solidFill>
                            <a:srgbClr val="00B050"/>
                          </a:solidFill>
                        </a:rPr>
                        <a:t>GDP from O&amp;G </a:t>
                      </a:r>
                      <a:endParaRPr lang="en-CA" dirty="0"/>
                    </a:p>
                  </a:txBody>
                  <a:tcPr/>
                </a:tc>
                <a:extLst>
                  <a:ext uri="{0D108BD9-81ED-4DB2-BD59-A6C34878D82A}">
                    <a16:rowId xmlns:a16="http://schemas.microsoft.com/office/drawing/2014/main" val="2842027015"/>
                  </a:ext>
                </a:extLst>
              </a:tr>
              <a:tr h="5055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b="1" dirty="0">
                          <a:solidFill>
                            <a:srgbClr val="00B050"/>
                          </a:solidFill>
                        </a:rPr>
                        <a:t>GDP from O&amp;G </a:t>
                      </a:r>
                      <a:endParaRPr lang="en-CA" b="1"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b="1" dirty="0">
                          <a:solidFill>
                            <a:schemeClr val="tx1"/>
                          </a:solidFill>
                        </a:rPr>
                        <a:t>0.95</a:t>
                      </a:r>
                      <a:endParaRPr lang="en-CA" b="0" dirty="0">
                        <a:solidFill>
                          <a:schemeClr val="tx1"/>
                        </a:solidFill>
                      </a:endParaRPr>
                    </a:p>
                    <a:p>
                      <a:pPr algn="ctr"/>
                      <a:endParaRPr lang="en-CA" b="0" dirty="0"/>
                    </a:p>
                  </a:txBody>
                  <a:tcPr/>
                </a:tc>
                <a:tc>
                  <a:txBody>
                    <a:bodyPr/>
                    <a:lstStyle/>
                    <a:p>
                      <a:pPr algn="ctr"/>
                      <a:r>
                        <a:rPr lang="en-CA" b="1" dirty="0">
                          <a:solidFill>
                            <a:schemeClr val="tx1"/>
                          </a:solidFill>
                        </a:rPr>
                        <a:t>-</a:t>
                      </a:r>
                    </a:p>
                  </a:txBody>
                  <a:tcPr/>
                </a:tc>
                <a:extLst>
                  <a:ext uri="{0D108BD9-81ED-4DB2-BD59-A6C34878D82A}">
                    <a16:rowId xmlns:a16="http://schemas.microsoft.com/office/drawing/2014/main" val="3637894436"/>
                  </a:ext>
                </a:extLst>
              </a:tr>
              <a:tr h="505589">
                <a:tc>
                  <a:txBody>
                    <a:bodyPr/>
                    <a:lstStyle/>
                    <a:p>
                      <a:r>
                        <a:rPr lang="en-CA" b="1" dirty="0">
                          <a:solidFill>
                            <a:srgbClr val="FF0000"/>
                          </a:solidFill>
                        </a:rPr>
                        <a:t>CAD/ USD Exchange Rate</a:t>
                      </a:r>
                    </a:p>
                  </a:txBody>
                  <a:tcPr/>
                </a:tc>
                <a:tc>
                  <a:txBody>
                    <a:bodyPr/>
                    <a:lstStyle/>
                    <a:p>
                      <a:pPr algn="ctr"/>
                      <a:r>
                        <a:rPr lang="en-CA" b="1" dirty="0">
                          <a:solidFill>
                            <a:schemeClr val="tx1"/>
                          </a:solidFill>
                        </a:rPr>
                        <a:t>-0.64</a:t>
                      </a:r>
                    </a:p>
                  </a:txBody>
                  <a:tcPr/>
                </a:tc>
                <a:tc>
                  <a:txBody>
                    <a:bodyPr/>
                    <a:lstStyle/>
                    <a:p>
                      <a:pPr algn="ctr"/>
                      <a:r>
                        <a:rPr lang="en-CA" b="1" dirty="0">
                          <a:solidFill>
                            <a:schemeClr val="tx1"/>
                          </a:solidFill>
                        </a:rPr>
                        <a:t>-0.71</a:t>
                      </a:r>
                    </a:p>
                  </a:txBody>
                  <a:tcPr/>
                </a:tc>
                <a:extLst>
                  <a:ext uri="{0D108BD9-81ED-4DB2-BD59-A6C34878D82A}">
                    <a16:rowId xmlns:a16="http://schemas.microsoft.com/office/drawing/2014/main" val="1556709243"/>
                  </a:ext>
                </a:extLst>
              </a:tr>
            </a:tbl>
          </a:graphicData>
        </a:graphic>
      </p:graphicFrame>
      <p:pic>
        <p:nvPicPr>
          <p:cNvPr id="4" name="Picture 3">
            <a:extLst>
              <a:ext uri="{FF2B5EF4-FFF2-40B4-BE49-F238E27FC236}">
                <a16:creationId xmlns:a16="http://schemas.microsoft.com/office/drawing/2014/main" id="{51EA247E-5E55-4E03-9BBA-E67674CA5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6299" y="1981199"/>
            <a:ext cx="6522890" cy="4187825"/>
          </a:xfrm>
          <a:prstGeom prst="rect">
            <a:avLst/>
          </a:prstGeom>
        </p:spPr>
      </p:pic>
    </p:spTree>
    <p:extLst>
      <p:ext uri="{BB962C8B-B14F-4D97-AF65-F5344CB8AC3E}">
        <p14:creationId xmlns:p14="http://schemas.microsoft.com/office/powerpoint/2010/main" val="3943224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0DC10-4926-46CB-81E6-BB19B6834055}"/>
              </a:ext>
            </a:extLst>
          </p:cNvPr>
          <p:cNvSpPr>
            <a:spLocks noGrp="1"/>
          </p:cNvSpPr>
          <p:nvPr>
            <p:ph type="title"/>
          </p:nvPr>
        </p:nvSpPr>
        <p:spPr/>
        <p:txBody>
          <a:bodyPr/>
          <a:lstStyle/>
          <a:p>
            <a:r>
              <a:rPr lang="en-CA" dirty="0"/>
              <a:t>Findings – Renewable Sources vs Oil Sources</a:t>
            </a:r>
          </a:p>
        </p:txBody>
      </p:sp>
      <p:sp>
        <p:nvSpPr>
          <p:cNvPr id="3" name="Text Placeholder 2">
            <a:extLst>
              <a:ext uri="{FF2B5EF4-FFF2-40B4-BE49-F238E27FC236}">
                <a16:creationId xmlns:a16="http://schemas.microsoft.com/office/drawing/2014/main" id="{91151867-01A6-49AC-B01A-7C09677504B5}"/>
              </a:ext>
            </a:extLst>
          </p:cNvPr>
          <p:cNvSpPr>
            <a:spLocks noGrp="1"/>
          </p:cNvSpPr>
          <p:nvPr>
            <p:ph type="body" idx="1"/>
          </p:nvPr>
        </p:nvSpPr>
        <p:spPr>
          <a:xfrm>
            <a:off x="2085900" y="1828800"/>
            <a:ext cx="4800600" cy="838200"/>
          </a:xfrm>
        </p:spPr>
        <p:txBody>
          <a:bodyPr/>
          <a:lstStyle/>
          <a:p>
            <a:r>
              <a:rPr lang="en-CA" b="1" u="sng" dirty="0"/>
              <a:t>Renewable Sources</a:t>
            </a:r>
          </a:p>
        </p:txBody>
      </p:sp>
      <p:sp>
        <p:nvSpPr>
          <p:cNvPr id="4" name="Content Placeholder 3">
            <a:extLst>
              <a:ext uri="{FF2B5EF4-FFF2-40B4-BE49-F238E27FC236}">
                <a16:creationId xmlns:a16="http://schemas.microsoft.com/office/drawing/2014/main" id="{8C8EA92A-17F2-4A61-BD6A-12A23E2889CD}"/>
              </a:ext>
            </a:extLst>
          </p:cNvPr>
          <p:cNvSpPr>
            <a:spLocks noGrp="1"/>
          </p:cNvSpPr>
          <p:nvPr>
            <p:ph sz="half" idx="2"/>
          </p:nvPr>
        </p:nvSpPr>
        <p:spPr>
          <a:xfrm>
            <a:off x="2085900" y="2743200"/>
            <a:ext cx="4800600" cy="3425825"/>
          </a:xfrm>
        </p:spPr>
        <p:txBody>
          <a:bodyPr>
            <a:normAutofit/>
          </a:bodyPr>
          <a:lstStyle/>
          <a:p>
            <a:r>
              <a:rPr lang="en-CA" sz="1800" dirty="0"/>
              <a:t>Wood</a:t>
            </a:r>
          </a:p>
          <a:p>
            <a:r>
              <a:rPr lang="en-CA" sz="1800" dirty="0"/>
              <a:t>Waste</a:t>
            </a:r>
          </a:p>
          <a:p>
            <a:r>
              <a:rPr lang="en-CA" sz="1800" dirty="0"/>
              <a:t>Geothermal</a:t>
            </a:r>
          </a:p>
          <a:p>
            <a:r>
              <a:rPr lang="en-CA" sz="1800" dirty="0"/>
              <a:t>Solar</a:t>
            </a:r>
          </a:p>
          <a:p>
            <a:r>
              <a:rPr lang="en-CA" sz="1800" dirty="0"/>
              <a:t>Wind</a:t>
            </a:r>
          </a:p>
          <a:p>
            <a:r>
              <a:rPr lang="en-CA" sz="1800" dirty="0"/>
              <a:t>Conventional Hydroelectric Power</a:t>
            </a:r>
          </a:p>
        </p:txBody>
      </p:sp>
      <p:sp>
        <p:nvSpPr>
          <p:cNvPr id="5" name="Text Placeholder 4">
            <a:extLst>
              <a:ext uri="{FF2B5EF4-FFF2-40B4-BE49-F238E27FC236}">
                <a16:creationId xmlns:a16="http://schemas.microsoft.com/office/drawing/2014/main" id="{D7FDB8A7-9EE3-4427-8839-831A817EC4F9}"/>
              </a:ext>
            </a:extLst>
          </p:cNvPr>
          <p:cNvSpPr>
            <a:spLocks noGrp="1"/>
          </p:cNvSpPr>
          <p:nvPr>
            <p:ph type="body" sz="quarter" idx="3"/>
          </p:nvPr>
        </p:nvSpPr>
        <p:spPr>
          <a:xfrm>
            <a:off x="6550396" y="1828800"/>
            <a:ext cx="4800600" cy="838200"/>
          </a:xfrm>
        </p:spPr>
        <p:txBody>
          <a:bodyPr/>
          <a:lstStyle/>
          <a:p>
            <a:r>
              <a:rPr lang="en-CA" b="1" u="sng" dirty="0"/>
              <a:t>Oil Sources (Not Clean) </a:t>
            </a:r>
          </a:p>
        </p:txBody>
      </p:sp>
      <p:sp>
        <p:nvSpPr>
          <p:cNvPr id="6" name="Content Placeholder 5">
            <a:extLst>
              <a:ext uri="{FF2B5EF4-FFF2-40B4-BE49-F238E27FC236}">
                <a16:creationId xmlns:a16="http://schemas.microsoft.com/office/drawing/2014/main" id="{E356B987-D81C-4684-9088-A731F2146F3D}"/>
              </a:ext>
            </a:extLst>
          </p:cNvPr>
          <p:cNvSpPr>
            <a:spLocks noGrp="1"/>
          </p:cNvSpPr>
          <p:nvPr>
            <p:ph sz="quarter" idx="4"/>
          </p:nvPr>
        </p:nvSpPr>
        <p:spPr>
          <a:xfrm>
            <a:off x="6550396" y="2743200"/>
            <a:ext cx="4800600" cy="3425825"/>
          </a:xfrm>
        </p:spPr>
        <p:txBody>
          <a:bodyPr>
            <a:normAutofit/>
          </a:bodyPr>
          <a:lstStyle/>
          <a:p>
            <a:r>
              <a:rPr lang="en-CA" sz="1800" dirty="0"/>
              <a:t>Coal </a:t>
            </a:r>
          </a:p>
          <a:p>
            <a:r>
              <a:rPr lang="en-CA" sz="1800" dirty="0"/>
              <a:t>Petroleum </a:t>
            </a:r>
          </a:p>
          <a:p>
            <a:r>
              <a:rPr lang="en-CA" sz="1800" dirty="0"/>
              <a:t>Natural Gases</a:t>
            </a:r>
          </a:p>
          <a:p>
            <a:r>
              <a:rPr lang="en-CA" sz="1800" dirty="0"/>
              <a:t>Other Gases </a:t>
            </a:r>
          </a:p>
        </p:txBody>
      </p:sp>
    </p:spTree>
    <p:extLst>
      <p:ext uri="{BB962C8B-B14F-4D97-AF65-F5344CB8AC3E}">
        <p14:creationId xmlns:p14="http://schemas.microsoft.com/office/powerpoint/2010/main" val="83065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Findings – US Electricity Production by Source</a:t>
            </a:r>
          </a:p>
        </p:txBody>
      </p:sp>
      <p:pic>
        <p:nvPicPr>
          <p:cNvPr id="3" name="Picture 2">
            <a:extLst>
              <a:ext uri="{FF2B5EF4-FFF2-40B4-BE49-F238E27FC236}">
                <a16:creationId xmlns:a16="http://schemas.microsoft.com/office/drawing/2014/main" id="{1F110BA0-08CC-4CDB-8CBE-7C29E08A41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9415" y="1916832"/>
            <a:ext cx="6745237" cy="4248472"/>
          </a:xfrm>
          <a:prstGeom prst="rect">
            <a:avLst/>
          </a:prstGeom>
        </p:spPr>
      </p:pic>
      <p:sp>
        <p:nvSpPr>
          <p:cNvPr id="7" name="TextBox 6">
            <a:extLst>
              <a:ext uri="{FF2B5EF4-FFF2-40B4-BE49-F238E27FC236}">
                <a16:creationId xmlns:a16="http://schemas.microsoft.com/office/drawing/2014/main" id="{9B19C047-4C4A-412F-93D2-A32AEB063C0C}"/>
              </a:ext>
            </a:extLst>
          </p:cNvPr>
          <p:cNvSpPr txBox="1"/>
          <p:nvPr/>
        </p:nvSpPr>
        <p:spPr>
          <a:xfrm>
            <a:off x="7030517" y="2859901"/>
            <a:ext cx="4896544" cy="2585323"/>
          </a:xfrm>
          <a:prstGeom prst="rect">
            <a:avLst/>
          </a:prstGeom>
          <a:noFill/>
        </p:spPr>
        <p:txBody>
          <a:bodyPr wrap="square" rtlCol="0">
            <a:spAutoFit/>
          </a:bodyPr>
          <a:lstStyle/>
          <a:p>
            <a:pPr marL="285750" indent="-285750">
              <a:buFontTx/>
              <a:buChar char="-"/>
            </a:pPr>
            <a:r>
              <a:rPr lang="en-CA" dirty="0"/>
              <a:t>Slope is in </a:t>
            </a:r>
            <a:r>
              <a:rPr lang="en-CA" u="sng" dirty="0"/>
              <a:t>mil kWh/month</a:t>
            </a:r>
          </a:p>
          <a:p>
            <a:pPr marL="285750" indent="-285750">
              <a:buFontTx/>
              <a:buChar char="-"/>
            </a:pPr>
            <a:endParaRPr lang="en-CA" u="sng" dirty="0">
              <a:solidFill>
                <a:srgbClr val="0000FF"/>
              </a:solidFill>
            </a:endParaRPr>
          </a:p>
          <a:p>
            <a:pPr marL="285750" indent="-285750">
              <a:buFontTx/>
              <a:buChar char="-"/>
            </a:pPr>
            <a:r>
              <a:rPr lang="en-CA" dirty="0">
                <a:solidFill>
                  <a:schemeClr val="tx2"/>
                </a:solidFill>
              </a:rPr>
              <a:t>Point of intersect : </a:t>
            </a:r>
          </a:p>
          <a:p>
            <a:r>
              <a:rPr lang="en-CA" dirty="0">
                <a:solidFill>
                  <a:schemeClr val="tx2"/>
                </a:solidFill>
              </a:rPr>
              <a:t>     Nov 2055</a:t>
            </a:r>
          </a:p>
          <a:p>
            <a:pPr marL="285750" indent="-285750">
              <a:buFontTx/>
              <a:buChar char="-"/>
            </a:pPr>
            <a:endParaRPr lang="en-CA" dirty="0">
              <a:solidFill>
                <a:schemeClr val="tx2"/>
              </a:solidFill>
            </a:endParaRPr>
          </a:p>
          <a:p>
            <a:pPr marL="285750" indent="-285750">
              <a:buFontTx/>
              <a:buChar char="-"/>
            </a:pPr>
            <a:r>
              <a:rPr lang="en-CA" dirty="0">
                <a:solidFill>
                  <a:schemeClr val="tx2"/>
                </a:solidFill>
              </a:rPr>
              <a:t>Production from </a:t>
            </a:r>
            <a:r>
              <a:rPr lang="en-CA" b="1" dirty="0">
                <a:solidFill>
                  <a:srgbClr val="00B050"/>
                </a:solidFill>
              </a:rPr>
              <a:t>renewable sources </a:t>
            </a:r>
            <a:r>
              <a:rPr lang="en-CA" dirty="0">
                <a:solidFill>
                  <a:schemeClr val="tx2"/>
                </a:solidFill>
              </a:rPr>
              <a:t>increases as the </a:t>
            </a:r>
            <a:r>
              <a:rPr lang="en-CA" b="1" dirty="0">
                <a:solidFill>
                  <a:schemeClr val="accent1">
                    <a:lumMod val="75000"/>
                  </a:schemeClr>
                </a:solidFill>
              </a:rPr>
              <a:t>other</a:t>
            </a:r>
            <a:r>
              <a:rPr lang="en-CA" dirty="0">
                <a:solidFill>
                  <a:schemeClr val="tx2"/>
                </a:solidFill>
              </a:rPr>
              <a:t> decreases</a:t>
            </a:r>
          </a:p>
          <a:p>
            <a:pPr marL="285750" indent="-285750">
              <a:buFontTx/>
              <a:buChar char="-"/>
            </a:pPr>
            <a:endParaRPr lang="en-CA" dirty="0">
              <a:solidFill>
                <a:srgbClr val="0000FF"/>
              </a:solidFill>
            </a:endParaRPr>
          </a:p>
          <a:p>
            <a:endParaRPr lang="en-CA" dirty="0"/>
          </a:p>
        </p:txBody>
      </p:sp>
    </p:spTree>
    <p:extLst>
      <p:ext uri="{BB962C8B-B14F-4D97-AF65-F5344CB8AC3E}">
        <p14:creationId xmlns:p14="http://schemas.microsoft.com/office/powerpoint/2010/main" val="3038546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932396-1B3A-45F5-910C-CD1B105E541F}"/>
              </a:ext>
            </a:extLst>
          </p:cNvPr>
          <p:cNvSpPr txBox="1"/>
          <p:nvPr/>
        </p:nvSpPr>
        <p:spPr>
          <a:xfrm>
            <a:off x="1413892" y="2204864"/>
            <a:ext cx="3125043" cy="707886"/>
          </a:xfrm>
          <a:prstGeom prst="rect">
            <a:avLst/>
          </a:prstGeom>
          <a:noFill/>
        </p:spPr>
        <p:txBody>
          <a:bodyPr wrap="square" rtlCol="0">
            <a:spAutoFit/>
          </a:bodyPr>
          <a:lstStyle/>
          <a:p>
            <a:pPr>
              <a:buClr>
                <a:srgbClr val="FF0000"/>
              </a:buClr>
            </a:pPr>
            <a:r>
              <a:rPr lang="en-CA" sz="2000" b="1" u="sng" dirty="0"/>
              <a:t>Over the past 15 years:</a:t>
            </a:r>
          </a:p>
          <a:p>
            <a:pPr marL="285750" indent="-285750">
              <a:buFontTx/>
              <a:buChar char="-"/>
            </a:pPr>
            <a:endParaRPr lang="en-CA" sz="2000" dirty="0">
              <a:highlight>
                <a:srgbClr val="FFFF00"/>
              </a:highlight>
            </a:endParaRPr>
          </a:p>
        </p:txBody>
      </p:sp>
      <p:pic>
        <p:nvPicPr>
          <p:cNvPr id="4" name="Picture 3" descr="Chart, scatter chart&#10;&#10;Description automatically generated">
            <a:extLst>
              <a:ext uri="{FF2B5EF4-FFF2-40B4-BE49-F238E27FC236}">
                <a16:creationId xmlns:a16="http://schemas.microsoft.com/office/drawing/2014/main" id="{BC324B1A-FE9A-4A08-AFAE-6DB2F68A47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0236" y="1916832"/>
            <a:ext cx="7560840" cy="4464496"/>
          </a:xfrm>
          <a:prstGeom prst="rect">
            <a:avLst/>
          </a:prstGeom>
        </p:spPr>
      </p:pic>
      <p:sp>
        <p:nvSpPr>
          <p:cNvPr id="10" name="Title 12">
            <a:extLst>
              <a:ext uri="{FF2B5EF4-FFF2-40B4-BE49-F238E27FC236}">
                <a16:creationId xmlns:a16="http://schemas.microsoft.com/office/drawing/2014/main" id="{0C0AAD12-667B-4AB8-855B-4E6C96FFCE0D}"/>
              </a:ext>
            </a:extLst>
          </p:cNvPr>
          <p:cNvSpPr>
            <a:spLocks noGrp="1"/>
          </p:cNvSpPr>
          <p:nvPr>
            <p:ph type="title"/>
          </p:nvPr>
        </p:nvSpPr>
        <p:spPr>
          <a:xfrm>
            <a:off x="1522413" y="381000"/>
            <a:ext cx="9829800" cy="1219200"/>
          </a:xfrm>
        </p:spPr>
        <p:txBody>
          <a:bodyPr/>
          <a:lstStyle/>
          <a:p>
            <a:r>
              <a:rPr lang="en-US" dirty="0"/>
              <a:t>Findings – </a:t>
            </a:r>
            <a:r>
              <a:rPr lang="en-US" sz="3600" dirty="0"/>
              <a:t>Electricity Production vs. </a:t>
            </a:r>
            <a:r>
              <a:rPr lang="en-US" dirty="0"/>
              <a:t>US</a:t>
            </a:r>
            <a:r>
              <a:rPr lang="en-US" sz="3600" dirty="0"/>
              <a:t> Dollars </a:t>
            </a:r>
            <a:endParaRPr lang="en-US" dirty="0"/>
          </a:p>
        </p:txBody>
      </p:sp>
      <p:graphicFrame>
        <p:nvGraphicFramePr>
          <p:cNvPr id="5" name="Table 4">
            <a:extLst>
              <a:ext uri="{FF2B5EF4-FFF2-40B4-BE49-F238E27FC236}">
                <a16:creationId xmlns:a16="http://schemas.microsoft.com/office/drawing/2014/main" id="{42D40638-E3A2-42FC-B713-B64FC8E09BB2}"/>
              </a:ext>
            </a:extLst>
          </p:cNvPr>
          <p:cNvGraphicFramePr>
            <a:graphicFrameLocks noGrp="1"/>
          </p:cNvGraphicFramePr>
          <p:nvPr>
            <p:extLst>
              <p:ext uri="{D42A27DB-BD31-4B8C-83A1-F6EECF244321}">
                <p14:modId xmlns:p14="http://schemas.microsoft.com/office/powerpoint/2010/main" val="468742690"/>
              </p:ext>
            </p:extLst>
          </p:nvPr>
        </p:nvGraphicFramePr>
        <p:xfrm>
          <a:off x="1485900" y="2996952"/>
          <a:ext cx="2692995" cy="1787059"/>
        </p:xfrm>
        <a:graphic>
          <a:graphicData uri="http://schemas.openxmlformats.org/drawingml/2006/table">
            <a:tbl>
              <a:tblPr firstRow="1" bandRow="1">
                <a:tableStyleId>{C4B1156A-380E-4F78-BDF5-A606A8083BF9}</a:tableStyleId>
              </a:tblPr>
              <a:tblGrid>
                <a:gridCol w="1252835">
                  <a:extLst>
                    <a:ext uri="{9D8B030D-6E8A-4147-A177-3AD203B41FA5}">
                      <a16:colId xmlns:a16="http://schemas.microsoft.com/office/drawing/2014/main" val="2629048995"/>
                    </a:ext>
                  </a:extLst>
                </a:gridCol>
                <a:gridCol w="1440160">
                  <a:extLst>
                    <a:ext uri="{9D8B030D-6E8A-4147-A177-3AD203B41FA5}">
                      <a16:colId xmlns:a16="http://schemas.microsoft.com/office/drawing/2014/main" val="2460191286"/>
                    </a:ext>
                  </a:extLst>
                </a:gridCol>
              </a:tblGrid>
              <a:tr h="872659">
                <a:tc>
                  <a:txBody>
                    <a:bodyPr/>
                    <a:lstStyle/>
                    <a:p>
                      <a:endParaRPr lang="en-CA" dirty="0"/>
                    </a:p>
                  </a:txBody>
                  <a:tcPr/>
                </a:tc>
                <a:tc>
                  <a:txBody>
                    <a:bodyPr/>
                    <a:lstStyle/>
                    <a:p>
                      <a:r>
                        <a:rPr lang="en-CA" dirty="0">
                          <a:solidFill>
                            <a:srgbClr val="0000FF"/>
                          </a:solidFill>
                        </a:rPr>
                        <a:t>Renewable Production</a:t>
                      </a:r>
                    </a:p>
                  </a:txBody>
                  <a:tcPr/>
                </a:tc>
                <a:extLst>
                  <a:ext uri="{0D108BD9-81ED-4DB2-BD59-A6C34878D82A}">
                    <a16:rowId xmlns:a16="http://schemas.microsoft.com/office/drawing/2014/main" val="2842027015"/>
                  </a:ext>
                </a:extLst>
              </a:tr>
              <a:tr h="505589">
                <a:tc>
                  <a:txBody>
                    <a:bodyPr/>
                    <a:lstStyle/>
                    <a:p>
                      <a:r>
                        <a:rPr lang="en-CA" b="1" dirty="0">
                          <a:solidFill>
                            <a:srgbClr val="FF0000"/>
                          </a:solidFill>
                        </a:rPr>
                        <a:t>US Dollars Index</a:t>
                      </a:r>
                    </a:p>
                  </a:txBody>
                  <a:tcPr/>
                </a:tc>
                <a:tc>
                  <a:txBody>
                    <a:bodyPr/>
                    <a:lstStyle/>
                    <a:p>
                      <a:pPr algn="ctr"/>
                      <a:r>
                        <a:rPr lang="en-CA" b="1" dirty="0">
                          <a:solidFill>
                            <a:schemeClr val="tx1"/>
                          </a:solidFill>
                        </a:rPr>
                        <a:t>None</a:t>
                      </a:r>
                    </a:p>
                  </a:txBody>
                  <a:tcPr anchor="ctr"/>
                </a:tc>
                <a:extLst>
                  <a:ext uri="{0D108BD9-81ED-4DB2-BD59-A6C34878D82A}">
                    <a16:rowId xmlns:a16="http://schemas.microsoft.com/office/drawing/2014/main" val="1556709243"/>
                  </a:ext>
                </a:extLst>
              </a:tr>
            </a:tbl>
          </a:graphicData>
        </a:graphic>
      </p:graphicFrame>
    </p:spTree>
    <p:extLst>
      <p:ext uri="{BB962C8B-B14F-4D97-AF65-F5344CB8AC3E}">
        <p14:creationId xmlns:p14="http://schemas.microsoft.com/office/powerpoint/2010/main" val="1012634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381000"/>
            <a:ext cx="10476655" cy="1219200"/>
          </a:xfrm>
        </p:spPr>
        <p:txBody>
          <a:bodyPr/>
          <a:lstStyle/>
          <a:p>
            <a:r>
              <a:rPr lang="en-US" dirty="0"/>
              <a:t>Findings – Canada Electricity Production by Sources</a:t>
            </a:r>
          </a:p>
        </p:txBody>
      </p:sp>
      <p:pic>
        <p:nvPicPr>
          <p:cNvPr id="4" name="Picture 3" descr="A picture containing shape&#10;&#10;Description automatically generated">
            <a:extLst>
              <a:ext uri="{FF2B5EF4-FFF2-40B4-BE49-F238E27FC236}">
                <a16:creationId xmlns:a16="http://schemas.microsoft.com/office/drawing/2014/main" id="{F0BA3F42-7EE8-4FB5-9E30-2F1ACFA219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6300" y="2060848"/>
            <a:ext cx="6338928" cy="3988539"/>
          </a:xfrm>
          <a:prstGeom prst="rect">
            <a:avLst/>
          </a:prstGeom>
        </p:spPr>
      </p:pic>
      <p:sp>
        <p:nvSpPr>
          <p:cNvPr id="5" name="TextBox 4">
            <a:extLst>
              <a:ext uri="{FF2B5EF4-FFF2-40B4-BE49-F238E27FC236}">
                <a16:creationId xmlns:a16="http://schemas.microsoft.com/office/drawing/2014/main" id="{96EA418B-BDBF-46CE-B683-CEE1B8CB95B8}"/>
              </a:ext>
            </a:extLst>
          </p:cNvPr>
          <p:cNvSpPr txBox="1"/>
          <p:nvPr/>
        </p:nvSpPr>
        <p:spPr>
          <a:xfrm>
            <a:off x="1629916" y="2348880"/>
            <a:ext cx="3312368" cy="2031325"/>
          </a:xfrm>
          <a:prstGeom prst="rect">
            <a:avLst/>
          </a:prstGeom>
          <a:noFill/>
        </p:spPr>
        <p:txBody>
          <a:bodyPr wrap="square" rtlCol="0">
            <a:spAutoFit/>
          </a:bodyPr>
          <a:lstStyle/>
          <a:p>
            <a:pPr marL="285750" indent="-285750">
              <a:buFontTx/>
              <a:buChar char="-"/>
            </a:pPr>
            <a:r>
              <a:rPr lang="en-CA" dirty="0"/>
              <a:t>Overall renewable energy production is growing</a:t>
            </a:r>
            <a:endParaRPr lang="en-CA" u="sng" dirty="0"/>
          </a:p>
          <a:p>
            <a:pPr marL="285750" indent="-285750">
              <a:buFontTx/>
              <a:buChar char="-"/>
            </a:pPr>
            <a:endParaRPr lang="en-CA" u="sng" dirty="0">
              <a:solidFill>
                <a:srgbClr val="0000FF"/>
              </a:solidFill>
            </a:endParaRPr>
          </a:p>
          <a:p>
            <a:pPr marL="285750" indent="-285750">
              <a:buFontTx/>
              <a:buChar char="-"/>
            </a:pPr>
            <a:r>
              <a:rPr lang="en-CA" dirty="0">
                <a:solidFill>
                  <a:schemeClr val="tx2"/>
                </a:solidFill>
              </a:rPr>
              <a:t>Majority is from Hydraulic turbine, followed by wind power turbine</a:t>
            </a:r>
            <a:endParaRPr lang="en-CA" dirty="0">
              <a:solidFill>
                <a:srgbClr val="0000FF"/>
              </a:solidFill>
            </a:endParaRPr>
          </a:p>
          <a:p>
            <a:endParaRPr lang="en-CA" dirty="0"/>
          </a:p>
        </p:txBody>
      </p:sp>
    </p:spTree>
    <p:extLst>
      <p:ext uri="{BB962C8B-B14F-4D97-AF65-F5344CB8AC3E}">
        <p14:creationId xmlns:p14="http://schemas.microsoft.com/office/powerpoint/2010/main" val="1485930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381000"/>
            <a:ext cx="10476655" cy="1219200"/>
          </a:xfrm>
        </p:spPr>
        <p:txBody>
          <a:bodyPr/>
          <a:lstStyle/>
          <a:p>
            <a:r>
              <a:rPr lang="en-US" dirty="0"/>
              <a:t>Findings – Canada Electricity Production by Sources</a:t>
            </a:r>
          </a:p>
        </p:txBody>
      </p:sp>
      <p:pic>
        <p:nvPicPr>
          <p:cNvPr id="3" name="Picture 2" descr="Chart, line chart&#10;&#10;Description automatically generated">
            <a:extLst>
              <a:ext uri="{FF2B5EF4-FFF2-40B4-BE49-F238E27FC236}">
                <a16:creationId xmlns:a16="http://schemas.microsoft.com/office/drawing/2014/main" id="{E9265CB5-2C4A-4CBA-8525-579974315C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8308" y="2060848"/>
            <a:ext cx="6264696" cy="3863689"/>
          </a:xfrm>
          <a:prstGeom prst="rect">
            <a:avLst/>
          </a:prstGeom>
        </p:spPr>
      </p:pic>
      <p:sp>
        <p:nvSpPr>
          <p:cNvPr id="6" name="TextBox 5">
            <a:extLst>
              <a:ext uri="{FF2B5EF4-FFF2-40B4-BE49-F238E27FC236}">
                <a16:creationId xmlns:a16="http://schemas.microsoft.com/office/drawing/2014/main" id="{A7EA70EA-E111-4D29-A0B5-9737006448A5}"/>
              </a:ext>
            </a:extLst>
          </p:cNvPr>
          <p:cNvSpPr txBox="1"/>
          <p:nvPr/>
        </p:nvSpPr>
        <p:spPr>
          <a:xfrm>
            <a:off x="1629916" y="4018335"/>
            <a:ext cx="3312368" cy="646331"/>
          </a:xfrm>
          <a:prstGeom prst="rect">
            <a:avLst/>
          </a:prstGeom>
          <a:noFill/>
        </p:spPr>
        <p:txBody>
          <a:bodyPr wrap="square" rtlCol="0">
            <a:spAutoFit/>
          </a:bodyPr>
          <a:lstStyle/>
          <a:p>
            <a:pPr marL="285750" indent="-285750">
              <a:buFontTx/>
              <a:buChar char="-"/>
            </a:pPr>
            <a:endParaRPr lang="en-CA" dirty="0">
              <a:solidFill>
                <a:srgbClr val="0000FF"/>
              </a:solidFill>
            </a:endParaRPr>
          </a:p>
          <a:p>
            <a:endParaRPr lang="en-CA" dirty="0"/>
          </a:p>
        </p:txBody>
      </p:sp>
      <p:sp>
        <p:nvSpPr>
          <p:cNvPr id="8" name="TextBox 7">
            <a:extLst>
              <a:ext uri="{FF2B5EF4-FFF2-40B4-BE49-F238E27FC236}">
                <a16:creationId xmlns:a16="http://schemas.microsoft.com/office/drawing/2014/main" id="{A52D60E3-69F2-492B-BDA5-BCEC3B0A6549}"/>
              </a:ext>
            </a:extLst>
          </p:cNvPr>
          <p:cNvSpPr txBox="1"/>
          <p:nvPr/>
        </p:nvSpPr>
        <p:spPr>
          <a:xfrm>
            <a:off x="1600091" y="4049385"/>
            <a:ext cx="3312368" cy="2031325"/>
          </a:xfrm>
          <a:prstGeom prst="rect">
            <a:avLst/>
          </a:prstGeom>
          <a:noFill/>
        </p:spPr>
        <p:txBody>
          <a:bodyPr wrap="square" rtlCol="0">
            <a:spAutoFit/>
          </a:bodyPr>
          <a:lstStyle/>
          <a:p>
            <a:pPr marL="285750" indent="-285750">
              <a:buFontTx/>
              <a:buChar char="-"/>
            </a:pPr>
            <a:r>
              <a:rPr lang="en-CA" dirty="0"/>
              <a:t>Solar production is increasing but tidal power turbine is slowly decreasing</a:t>
            </a:r>
          </a:p>
          <a:p>
            <a:pPr marL="285750" indent="-285750">
              <a:buFontTx/>
              <a:buChar char="-"/>
            </a:pPr>
            <a:endParaRPr lang="en-CA" dirty="0"/>
          </a:p>
          <a:p>
            <a:pPr marL="285750" indent="-285750">
              <a:buFontTx/>
              <a:buChar char="-"/>
            </a:pPr>
            <a:r>
              <a:rPr lang="en-CA" dirty="0"/>
              <a:t>Others seem to be inflated by the recession of Canada’s economy </a:t>
            </a:r>
          </a:p>
        </p:txBody>
      </p:sp>
      <p:sp>
        <p:nvSpPr>
          <p:cNvPr id="10" name="TextBox 9">
            <a:extLst>
              <a:ext uri="{FF2B5EF4-FFF2-40B4-BE49-F238E27FC236}">
                <a16:creationId xmlns:a16="http://schemas.microsoft.com/office/drawing/2014/main" id="{2A0CFDBB-E240-4A90-AFF4-B6314938A8E8}"/>
              </a:ext>
            </a:extLst>
          </p:cNvPr>
          <p:cNvSpPr txBox="1"/>
          <p:nvPr/>
        </p:nvSpPr>
        <p:spPr>
          <a:xfrm>
            <a:off x="1600091" y="2132856"/>
            <a:ext cx="3312368" cy="2031325"/>
          </a:xfrm>
          <a:prstGeom prst="rect">
            <a:avLst/>
          </a:prstGeom>
          <a:noFill/>
        </p:spPr>
        <p:txBody>
          <a:bodyPr wrap="square" rtlCol="0">
            <a:spAutoFit/>
          </a:bodyPr>
          <a:lstStyle/>
          <a:p>
            <a:pPr marL="285750" indent="-285750">
              <a:buFontTx/>
              <a:buChar char="-"/>
            </a:pPr>
            <a:r>
              <a:rPr lang="en-CA" dirty="0"/>
              <a:t>Overall renewable energy production is growing</a:t>
            </a:r>
            <a:endParaRPr lang="en-CA" u="sng" dirty="0"/>
          </a:p>
          <a:p>
            <a:pPr marL="285750" indent="-285750">
              <a:buFontTx/>
              <a:buChar char="-"/>
            </a:pPr>
            <a:endParaRPr lang="en-CA" u="sng" dirty="0">
              <a:solidFill>
                <a:srgbClr val="0000FF"/>
              </a:solidFill>
            </a:endParaRPr>
          </a:p>
          <a:p>
            <a:pPr marL="285750" indent="-285750">
              <a:buFontTx/>
              <a:buChar char="-"/>
            </a:pPr>
            <a:r>
              <a:rPr lang="en-CA" dirty="0">
                <a:solidFill>
                  <a:schemeClr val="tx2"/>
                </a:solidFill>
              </a:rPr>
              <a:t>Majority is from Hydraulic turbine, followed by  wind power turbine</a:t>
            </a:r>
            <a:endParaRPr lang="en-CA" dirty="0">
              <a:solidFill>
                <a:srgbClr val="0000FF"/>
              </a:solidFill>
            </a:endParaRPr>
          </a:p>
          <a:p>
            <a:endParaRPr lang="en-CA" dirty="0"/>
          </a:p>
        </p:txBody>
      </p:sp>
    </p:spTree>
    <p:extLst>
      <p:ext uri="{BB962C8B-B14F-4D97-AF65-F5344CB8AC3E}">
        <p14:creationId xmlns:p14="http://schemas.microsoft.com/office/powerpoint/2010/main" val="3972054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381000"/>
            <a:ext cx="10476655" cy="1219200"/>
          </a:xfrm>
        </p:spPr>
        <p:txBody>
          <a:bodyPr>
            <a:normAutofit/>
          </a:bodyPr>
          <a:lstStyle/>
          <a:p>
            <a:r>
              <a:rPr lang="en-US" sz="3200" dirty="0"/>
              <a:t>Findings – Comparison between Renewable and Nonrenewable Production</a:t>
            </a:r>
          </a:p>
        </p:txBody>
      </p:sp>
      <p:sp>
        <p:nvSpPr>
          <p:cNvPr id="5" name="TextBox 4">
            <a:extLst>
              <a:ext uri="{FF2B5EF4-FFF2-40B4-BE49-F238E27FC236}">
                <a16:creationId xmlns:a16="http://schemas.microsoft.com/office/drawing/2014/main" id="{96EA418B-BDBF-46CE-B683-CEE1B8CB95B8}"/>
              </a:ext>
            </a:extLst>
          </p:cNvPr>
          <p:cNvSpPr txBox="1"/>
          <p:nvPr/>
        </p:nvSpPr>
        <p:spPr>
          <a:xfrm>
            <a:off x="1618392" y="2420888"/>
            <a:ext cx="3312368" cy="3139321"/>
          </a:xfrm>
          <a:prstGeom prst="rect">
            <a:avLst/>
          </a:prstGeom>
          <a:noFill/>
        </p:spPr>
        <p:txBody>
          <a:bodyPr wrap="square" rtlCol="0">
            <a:spAutoFit/>
          </a:bodyPr>
          <a:lstStyle/>
          <a:p>
            <a:pPr marL="285750" indent="-285750">
              <a:buFontTx/>
              <a:buChar char="-"/>
            </a:pPr>
            <a:r>
              <a:rPr lang="en-CA" dirty="0"/>
              <a:t>Overall, </a:t>
            </a:r>
            <a:r>
              <a:rPr lang="en-CA" dirty="0">
                <a:solidFill>
                  <a:schemeClr val="tx2"/>
                </a:solidFill>
              </a:rPr>
              <a:t>Production from </a:t>
            </a:r>
            <a:r>
              <a:rPr lang="en-CA" b="1" dirty="0">
                <a:solidFill>
                  <a:srgbClr val="00B050"/>
                </a:solidFill>
              </a:rPr>
              <a:t>renewable sources </a:t>
            </a:r>
            <a:r>
              <a:rPr lang="en-CA" dirty="0">
                <a:solidFill>
                  <a:schemeClr val="tx2"/>
                </a:solidFill>
              </a:rPr>
              <a:t>increases as the </a:t>
            </a:r>
            <a:r>
              <a:rPr lang="en-CA" b="1" dirty="0">
                <a:solidFill>
                  <a:schemeClr val="accent1">
                    <a:lumMod val="75000"/>
                  </a:schemeClr>
                </a:solidFill>
              </a:rPr>
              <a:t>Non-Renewable sources</a:t>
            </a:r>
            <a:r>
              <a:rPr lang="en-CA" dirty="0">
                <a:solidFill>
                  <a:schemeClr val="tx2"/>
                </a:solidFill>
              </a:rPr>
              <a:t> decreases</a:t>
            </a:r>
          </a:p>
          <a:p>
            <a:pPr marL="285750" indent="-285750">
              <a:buFontTx/>
              <a:buChar char="-"/>
            </a:pPr>
            <a:endParaRPr lang="en-CA" dirty="0">
              <a:solidFill>
                <a:srgbClr val="0000FF"/>
              </a:solidFill>
            </a:endParaRPr>
          </a:p>
          <a:p>
            <a:pPr marL="285750" indent="-285750">
              <a:buFontTx/>
              <a:buChar char="-"/>
            </a:pPr>
            <a:r>
              <a:rPr lang="en-CA" dirty="0"/>
              <a:t>Canada’s electricity production is mainly from renewable energy (mainly due to hydraulic energy)</a:t>
            </a:r>
            <a:endParaRPr lang="en-CA" u="sng" dirty="0"/>
          </a:p>
          <a:p>
            <a:pPr marL="285750" indent="-285750">
              <a:buFontTx/>
              <a:buChar char="-"/>
            </a:pPr>
            <a:endParaRPr lang="en-CA" u="sng" dirty="0">
              <a:solidFill>
                <a:srgbClr val="0000FF"/>
              </a:solidFill>
            </a:endParaRPr>
          </a:p>
        </p:txBody>
      </p:sp>
      <p:sp>
        <p:nvSpPr>
          <p:cNvPr id="6" name="TextBox 5">
            <a:extLst>
              <a:ext uri="{FF2B5EF4-FFF2-40B4-BE49-F238E27FC236}">
                <a16:creationId xmlns:a16="http://schemas.microsoft.com/office/drawing/2014/main" id="{A7EA70EA-E111-4D29-A0B5-9737006448A5}"/>
              </a:ext>
            </a:extLst>
          </p:cNvPr>
          <p:cNvSpPr txBox="1"/>
          <p:nvPr/>
        </p:nvSpPr>
        <p:spPr>
          <a:xfrm>
            <a:off x="1653242" y="4437112"/>
            <a:ext cx="3312368" cy="646331"/>
          </a:xfrm>
          <a:prstGeom prst="rect">
            <a:avLst/>
          </a:prstGeom>
          <a:noFill/>
        </p:spPr>
        <p:txBody>
          <a:bodyPr wrap="square" rtlCol="0">
            <a:spAutoFit/>
          </a:bodyPr>
          <a:lstStyle/>
          <a:p>
            <a:pPr marL="285750" indent="-285750">
              <a:buFontTx/>
              <a:buChar char="-"/>
            </a:pPr>
            <a:endParaRPr lang="en-CA" dirty="0">
              <a:solidFill>
                <a:srgbClr val="0000FF"/>
              </a:solidFill>
            </a:endParaRPr>
          </a:p>
          <a:p>
            <a:endParaRPr lang="en-CA" dirty="0"/>
          </a:p>
        </p:txBody>
      </p:sp>
      <p:pic>
        <p:nvPicPr>
          <p:cNvPr id="3" name="Picture 2" descr="Chart&#10;&#10;Description automatically generated">
            <a:extLst>
              <a:ext uri="{FF2B5EF4-FFF2-40B4-BE49-F238E27FC236}">
                <a16:creationId xmlns:a16="http://schemas.microsoft.com/office/drawing/2014/main" id="{349419FE-702A-49D2-A4BB-CF08316ED1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2327" y="2060848"/>
            <a:ext cx="6312389" cy="4168558"/>
          </a:xfrm>
          <a:prstGeom prst="rect">
            <a:avLst/>
          </a:prstGeom>
        </p:spPr>
      </p:pic>
    </p:spTree>
    <p:extLst>
      <p:ext uri="{BB962C8B-B14F-4D97-AF65-F5344CB8AC3E}">
        <p14:creationId xmlns:p14="http://schemas.microsoft.com/office/powerpoint/2010/main" val="1913615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Agenda</a:t>
            </a:r>
          </a:p>
        </p:txBody>
      </p:sp>
      <p:sp>
        <p:nvSpPr>
          <p:cNvPr id="14" name="Content Placeholder 13"/>
          <p:cNvSpPr>
            <a:spLocks noGrp="1"/>
          </p:cNvSpPr>
          <p:nvPr>
            <p:ph idx="1"/>
          </p:nvPr>
        </p:nvSpPr>
        <p:spPr/>
        <p:txBody>
          <a:bodyPr/>
          <a:lstStyle/>
          <a:p>
            <a:r>
              <a:rPr lang="en-US" dirty="0"/>
              <a:t>Topic motivation</a:t>
            </a:r>
          </a:p>
          <a:p>
            <a:endParaRPr lang="en-US" dirty="0"/>
          </a:p>
          <a:p>
            <a:r>
              <a:rPr lang="en-US" dirty="0"/>
              <a:t>Work process (data exploration, transformation, and analysis)</a:t>
            </a:r>
          </a:p>
          <a:p>
            <a:endParaRPr lang="en-US" dirty="0"/>
          </a:p>
          <a:p>
            <a:r>
              <a:rPr lang="en-US" dirty="0"/>
              <a:t>Findings and implications</a:t>
            </a:r>
          </a:p>
          <a:p>
            <a:endParaRPr lang="en-US" dirty="0"/>
          </a:p>
          <a:p>
            <a:r>
              <a:rPr lang="en-US" dirty="0"/>
              <a:t>Next steps</a:t>
            </a:r>
          </a:p>
        </p:txBody>
      </p:sp>
    </p:spTree>
    <p:extLst>
      <p:ext uri="{BB962C8B-B14F-4D97-AF65-F5344CB8AC3E}">
        <p14:creationId xmlns:p14="http://schemas.microsoft.com/office/powerpoint/2010/main" val="271760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1000"/>
                                        <p:tgtEl>
                                          <p:spTgt spid="14">
                                            <p:txEl>
                                              <p:pRg st="0" end="0"/>
                                            </p:txEl>
                                          </p:spTgt>
                                        </p:tgtEl>
                                      </p:cBhvr>
                                    </p:animEffect>
                                    <p:anim calcmode="lin" valueType="num">
                                      <p:cBhvr>
                                        <p:cTn id="8"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xEl>
                                              <p:pRg st="2" end="2"/>
                                            </p:txEl>
                                          </p:spTgt>
                                        </p:tgtEl>
                                        <p:attrNameLst>
                                          <p:attrName>style.visibility</p:attrName>
                                        </p:attrNameLst>
                                      </p:cBhvr>
                                      <p:to>
                                        <p:strVal val="visible"/>
                                      </p:to>
                                    </p:set>
                                    <p:animEffect transition="in" filter="fade">
                                      <p:cBhvr>
                                        <p:cTn id="14" dur="1000"/>
                                        <p:tgtEl>
                                          <p:spTgt spid="14">
                                            <p:txEl>
                                              <p:pRg st="2" end="2"/>
                                            </p:txEl>
                                          </p:spTgt>
                                        </p:tgtEl>
                                      </p:cBhvr>
                                    </p:animEffect>
                                    <p:anim calcmode="lin" valueType="num">
                                      <p:cBhvr>
                                        <p:cTn id="15" dur="1000" fill="hold"/>
                                        <p:tgtEl>
                                          <p:spTgt spid="14">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4">
                                            <p:txEl>
                                              <p:pRg st="4" end="4"/>
                                            </p:txEl>
                                          </p:spTgt>
                                        </p:tgtEl>
                                        <p:attrNameLst>
                                          <p:attrName>style.visibility</p:attrName>
                                        </p:attrNameLst>
                                      </p:cBhvr>
                                      <p:to>
                                        <p:strVal val="visible"/>
                                      </p:to>
                                    </p:set>
                                    <p:animEffect transition="in" filter="fade">
                                      <p:cBhvr>
                                        <p:cTn id="21" dur="1000"/>
                                        <p:tgtEl>
                                          <p:spTgt spid="14">
                                            <p:txEl>
                                              <p:pRg st="4" end="4"/>
                                            </p:txEl>
                                          </p:spTgt>
                                        </p:tgtEl>
                                      </p:cBhvr>
                                    </p:animEffect>
                                    <p:anim calcmode="lin" valueType="num">
                                      <p:cBhvr>
                                        <p:cTn id="22" dur="1000" fill="hold"/>
                                        <p:tgtEl>
                                          <p:spTgt spid="14">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1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4">
                                            <p:txEl>
                                              <p:pRg st="6" end="6"/>
                                            </p:txEl>
                                          </p:spTgt>
                                        </p:tgtEl>
                                        <p:attrNameLst>
                                          <p:attrName>style.visibility</p:attrName>
                                        </p:attrNameLst>
                                      </p:cBhvr>
                                      <p:to>
                                        <p:strVal val="visible"/>
                                      </p:to>
                                    </p:set>
                                    <p:animEffect transition="in" filter="fade">
                                      <p:cBhvr>
                                        <p:cTn id="28" dur="1000"/>
                                        <p:tgtEl>
                                          <p:spTgt spid="14">
                                            <p:txEl>
                                              <p:pRg st="6" end="6"/>
                                            </p:txEl>
                                          </p:spTgt>
                                        </p:tgtEl>
                                      </p:cBhvr>
                                    </p:animEffect>
                                    <p:anim calcmode="lin" valueType="num">
                                      <p:cBhvr>
                                        <p:cTn id="29" dur="1000" fill="hold"/>
                                        <p:tgtEl>
                                          <p:spTgt spid="14">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14">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381000"/>
            <a:ext cx="10476655" cy="1219200"/>
          </a:xfrm>
        </p:spPr>
        <p:txBody>
          <a:bodyPr>
            <a:normAutofit/>
          </a:bodyPr>
          <a:lstStyle/>
          <a:p>
            <a:r>
              <a:rPr lang="en-US" sz="3200" dirty="0"/>
              <a:t>Findings – Electricity Production vs. Canadian Dollars </a:t>
            </a:r>
          </a:p>
        </p:txBody>
      </p:sp>
      <p:sp>
        <p:nvSpPr>
          <p:cNvPr id="6" name="TextBox 5">
            <a:extLst>
              <a:ext uri="{FF2B5EF4-FFF2-40B4-BE49-F238E27FC236}">
                <a16:creationId xmlns:a16="http://schemas.microsoft.com/office/drawing/2014/main" id="{A7EA70EA-E111-4D29-A0B5-9737006448A5}"/>
              </a:ext>
            </a:extLst>
          </p:cNvPr>
          <p:cNvSpPr txBox="1"/>
          <p:nvPr/>
        </p:nvSpPr>
        <p:spPr>
          <a:xfrm>
            <a:off x="1653242" y="4437112"/>
            <a:ext cx="3312368" cy="646331"/>
          </a:xfrm>
          <a:prstGeom prst="rect">
            <a:avLst/>
          </a:prstGeom>
          <a:noFill/>
        </p:spPr>
        <p:txBody>
          <a:bodyPr wrap="square" rtlCol="0">
            <a:spAutoFit/>
          </a:bodyPr>
          <a:lstStyle/>
          <a:p>
            <a:pPr marL="285750" indent="-285750">
              <a:buFontTx/>
              <a:buChar char="-"/>
            </a:pPr>
            <a:endParaRPr lang="en-CA" dirty="0">
              <a:solidFill>
                <a:srgbClr val="0000FF"/>
              </a:solidFill>
            </a:endParaRPr>
          </a:p>
          <a:p>
            <a:endParaRPr lang="en-CA" dirty="0"/>
          </a:p>
        </p:txBody>
      </p:sp>
      <p:pic>
        <p:nvPicPr>
          <p:cNvPr id="3" name="Picture 2" descr="Chart, line chart&#10;&#10;Description automatically generated">
            <a:extLst>
              <a:ext uri="{FF2B5EF4-FFF2-40B4-BE49-F238E27FC236}">
                <a16:creationId xmlns:a16="http://schemas.microsoft.com/office/drawing/2014/main" id="{02F3D915-D1D1-43B2-8B50-35226428EA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0020" y="1988840"/>
            <a:ext cx="6380976" cy="4176464"/>
          </a:xfrm>
          <a:prstGeom prst="rect">
            <a:avLst/>
          </a:prstGeom>
        </p:spPr>
      </p:pic>
      <p:sp>
        <p:nvSpPr>
          <p:cNvPr id="9" name="TextBox 8">
            <a:extLst>
              <a:ext uri="{FF2B5EF4-FFF2-40B4-BE49-F238E27FC236}">
                <a16:creationId xmlns:a16="http://schemas.microsoft.com/office/drawing/2014/main" id="{B2E537D8-1AE0-4EE5-A30C-36FCB13EB997}"/>
              </a:ext>
            </a:extLst>
          </p:cNvPr>
          <p:cNvSpPr txBox="1"/>
          <p:nvPr/>
        </p:nvSpPr>
        <p:spPr>
          <a:xfrm>
            <a:off x="1625648" y="1976373"/>
            <a:ext cx="3339961" cy="5078313"/>
          </a:xfrm>
          <a:prstGeom prst="rect">
            <a:avLst/>
          </a:prstGeom>
          <a:noFill/>
        </p:spPr>
        <p:txBody>
          <a:bodyPr wrap="square" rtlCol="0">
            <a:spAutoFit/>
          </a:bodyPr>
          <a:lstStyle/>
          <a:p>
            <a:pPr marL="285750" indent="-285750">
              <a:buFontTx/>
              <a:buChar char="-"/>
            </a:pPr>
            <a:r>
              <a:rPr lang="en-CA" dirty="0">
                <a:solidFill>
                  <a:schemeClr val="tx2"/>
                </a:solidFill>
              </a:rPr>
              <a:t>Production from </a:t>
            </a:r>
            <a:r>
              <a:rPr lang="en-CA" b="1" dirty="0">
                <a:solidFill>
                  <a:srgbClr val="00B050"/>
                </a:solidFill>
              </a:rPr>
              <a:t>non-renewable sources </a:t>
            </a:r>
            <a:r>
              <a:rPr lang="en-CA" dirty="0">
                <a:solidFill>
                  <a:schemeClr val="tx2"/>
                </a:solidFill>
              </a:rPr>
              <a:t>decreases as the </a:t>
            </a:r>
            <a:r>
              <a:rPr lang="en-CA" b="1" dirty="0">
                <a:solidFill>
                  <a:schemeClr val="accent1">
                    <a:lumMod val="75000"/>
                  </a:schemeClr>
                </a:solidFill>
              </a:rPr>
              <a:t>Canadian Dollar Index </a:t>
            </a:r>
            <a:r>
              <a:rPr lang="en-CA" dirty="0">
                <a:solidFill>
                  <a:schemeClr val="tx2"/>
                </a:solidFill>
              </a:rPr>
              <a:t>increases</a:t>
            </a:r>
          </a:p>
          <a:p>
            <a:pPr marL="285750" indent="-285750">
              <a:buFontTx/>
              <a:buChar char="-"/>
            </a:pPr>
            <a:endParaRPr lang="en-CA" dirty="0">
              <a:solidFill>
                <a:schemeClr val="tx2"/>
              </a:solidFill>
            </a:endParaRPr>
          </a:p>
          <a:p>
            <a:pPr marL="285750" indent="-285750">
              <a:buFontTx/>
              <a:buChar char="-"/>
            </a:pPr>
            <a:r>
              <a:rPr lang="en-CA" dirty="0">
                <a:solidFill>
                  <a:schemeClr val="tx2"/>
                </a:solidFill>
              </a:rPr>
              <a:t>Production from </a:t>
            </a:r>
            <a:r>
              <a:rPr lang="en-CA" b="1" dirty="0">
                <a:solidFill>
                  <a:srgbClr val="00B050"/>
                </a:solidFill>
              </a:rPr>
              <a:t>renewable sources </a:t>
            </a:r>
            <a:r>
              <a:rPr lang="en-CA" dirty="0">
                <a:solidFill>
                  <a:schemeClr val="tx2"/>
                </a:solidFill>
              </a:rPr>
              <a:t>increases as the </a:t>
            </a:r>
            <a:r>
              <a:rPr lang="en-CA" b="1" dirty="0">
                <a:solidFill>
                  <a:schemeClr val="accent1">
                    <a:lumMod val="75000"/>
                  </a:schemeClr>
                </a:solidFill>
              </a:rPr>
              <a:t>Canadian Dollar Index </a:t>
            </a:r>
            <a:r>
              <a:rPr lang="en-CA" dirty="0">
                <a:solidFill>
                  <a:schemeClr val="tx2"/>
                </a:solidFill>
              </a:rPr>
              <a:t>decreases</a:t>
            </a:r>
          </a:p>
          <a:p>
            <a:pPr marL="285750" indent="-285750">
              <a:buFontTx/>
              <a:buChar char="-"/>
            </a:pPr>
            <a:endParaRPr lang="en-CA" dirty="0">
              <a:solidFill>
                <a:schemeClr val="tx2"/>
              </a:solidFill>
            </a:endParaRPr>
          </a:p>
          <a:p>
            <a:pPr marL="285750" indent="-285750">
              <a:buFontTx/>
              <a:buChar char="-"/>
            </a:pPr>
            <a:r>
              <a:rPr lang="en-CA" dirty="0">
                <a:solidFill>
                  <a:schemeClr val="tx2"/>
                </a:solidFill>
              </a:rPr>
              <a:t>This data is only for electricity production, cannot accurately present the relationship between crude oil production and Canadian dollar index</a:t>
            </a:r>
          </a:p>
          <a:p>
            <a:pPr marL="285750" indent="-285750">
              <a:buFontTx/>
              <a:buChar char="-"/>
            </a:pPr>
            <a:endParaRPr lang="en-CA" dirty="0">
              <a:solidFill>
                <a:srgbClr val="0000FF"/>
              </a:solidFill>
            </a:endParaRPr>
          </a:p>
          <a:p>
            <a:pPr marL="285750" indent="-285750">
              <a:buFontTx/>
              <a:buChar char="-"/>
            </a:pPr>
            <a:endParaRPr lang="en-CA" u="sng" dirty="0">
              <a:solidFill>
                <a:srgbClr val="0000FF"/>
              </a:solidFill>
            </a:endParaRPr>
          </a:p>
        </p:txBody>
      </p:sp>
    </p:spTree>
    <p:extLst>
      <p:ext uri="{BB962C8B-B14F-4D97-AF65-F5344CB8AC3E}">
        <p14:creationId xmlns:p14="http://schemas.microsoft.com/office/powerpoint/2010/main" val="142699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Assumptions</a:t>
            </a:r>
          </a:p>
        </p:txBody>
      </p:sp>
      <p:sp>
        <p:nvSpPr>
          <p:cNvPr id="3" name="Content Placeholder 2"/>
          <p:cNvSpPr>
            <a:spLocks noGrp="1"/>
          </p:cNvSpPr>
          <p:nvPr>
            <p:ph sz="half" idx="1"/>
          </p:nvPr>
        </p:nvSpPr>
        <p:spPr>
          <a:xfrm>
            <a:off x="1488168" y="1984248"/>
            <a:ext cx="9864043" cy="4187952"/>
          </a:xfrm>
        </p:spPr>
        <p:txBody>
          <a:bodyPr>
            <a:normAutofit/>
          </a:bodyPr>
          <a:lstStyle/>
          <a:p>
            <a:r>
              <a:rPr lang="en-US" sz="1800" dirty="0"/>
              <a:t>Analysis used nominal GDP and not inflation-adjusted, so it does not represent the true growth</a:t>
            </a:r>
            <a:endParaRPr lang="en-US" sz="1400" dirty="0"/>
          </a:p>
          <a:p>
            <a:r>
              <a:rPr lang="en-US" sz="1800" dirty="0"/>
              <a:t>First date of the month was representative of the entire month</a:t>
            </a:r>
          </a:p>
          <a:p>
            <a:r>
              <a:rPr lang="en-US" sz="1800" dirty="0"/>
              <a:t>Assume U.S dollar is a fairly stable currency, and we use CAD/USD index to represent the currency change in Canadian dollars.</a:t>
            </a:r>
          </a:p>
          <a:p>
            <a:r>
              <a:rPr lang="en-US" sz="1800" dirty="0"/>
              <a:t>US Dollars Index only factor the exchange rates of six major currencies: EUR&lt; JPY, CAD, GBP, SEK, CHF, with EUR weighted about 58%, the rest of currencies weighted between 3-13% each.</a:t>
            </a:r>
            <a:endParaRPr lang="en-US" sz="1400" dirty="0"/>
          </a:p>
          <a:p>
            <a:endParaRPr lang="en-US" sz="1800" dirty="0"/>
          </a:p>
        </p:txBody>
      </p:sp>
    </p:spTree>
    <p:extLst>
      <p:ext uri="{BB962C8B-B14F-4D97-AF65-F5344CB8AC3E}">
        <p14:creationId xmlns:p14="http://schemas.microsoft.com/office/powerpoint/2010/main" val="393770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3" name="Content Placeholder 2"/>
          <p:cNvSpPr>
            <a:spLocks noGrp="1"/>
          </p:cNvSpPr>
          <p:nvPr>
            <p:ph sz="half" idx="1"/>
          </p:nvPr>
        </p:nvSpPr>
        <p:spPr>
          <a:xfrm>
            <a:off x="1488168" y="1984248"/>
            <a:ext cx="9864043" cy="4187952"/>
          </a:xfrm>
        </p:spPr>
        <p:txBody>
          <a:bodyPr>
            <a:normAutofit/>
          </a:bodyPr>
          <a:lstStyle/>
          <a:p>
            <a:r>
              <a:rPr lang="en-US" sz="1800" dirty="0"/>
              <a:t>Derive Real GDP from nominal GDP by considering the inflation rate over the years, and re-examine the correlations</a:t>
            </a:r>
          </a:p>
          <a:p>
            <a:r>
              <a:rPr lang="en-US" sz="1800" dirty="0"/>
              <a:t>Gain an understanding of other factors affecting dollars strength </a:t>
            </a:r>
          </a:p>
          <a:p>
            <a:r>
              <a:rPr lang="en-US" sz="1800" dirty="0"/>
              <a:t>Investigation into any new renewable energy initiatives (timing, production impact etc.)</a:t>
            </a:r>
          </a:p>
          <a:p>
            <a:r>
              <a:rPr lang="en-US" sz="1800" dirty="0"/>
              <a:t>Energy production is not limited to electricity </a:t>
            </a:r>
          </a:p>
          <a:p>
            <a:pPr lvl="1"/>
            <a:r>
              <a:rPr lang="en-US" sz="1400" dirty="0"/>
              <a:t>Should explore other uses of energy (e.g. Heating) </a:t>
            </a:r>
          </a:p>
          <a:p>
            <a:endParaRPr lang="en-US" sz="1800" dirty="0"/>
          </a:p>
          <a:p>
            <a:endParaRPr lang="en-US" sz="1800" dirty="0"/>
          </a:p>
        </p:txBody>
      </p:sp>
    </p:spTree>
    <p:extLst>
      <p:ext uri="{BB962C8B-B14F-4D97-AF65-F5344CB8AC3E}">
        <p14:creationId xmlns:p14="http://schemas.microsoft.com/office/powerpoint/2010/main" val="3998328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graphicFrame>
        <p:nvGraphicFramePr>
          <p:cNvPr id="4" name="Content Placeholder 3">
            <a:extLst>
              <a:ext uri="{FF2B5EF4-FFF2-40B4-BE49-F238E27FC236}">
                <a16:creationId xmlns:a16="http://schemas.microsoft.com/office/drawing/2014/main" id="{CD3AA119-4F13-489E-A2F5-8D4C386605E2}"/>
              </a:ext>
            </a:extLst>
          </p:cNvPr>
          <p:cNvGraphicFramePr>
            <a:graphicFrameLocks noGrp="1"/>
          </p:cNvGraphicFramePr>
          <p:nvPr>
            <p:ph sz="half" idx="1"/>
            <p:extLst>
              <p:ext uri="{D42A27DB-BD31-4B8C-83A1-F6EECF244321}">
                <p14:modId xmlns:p14="http://schemas.microsoft.com/office/powerpoint/2010/main" val="2220405546"/>
              </p:ext>
            </p:extLst>
          </p:nvPr>
        </p:nvGraphicFramePr>
        <p:xfrm>
          <a:off x="2133971" y="1916832"/>
          <a:ext cx="8649277" cy="4320480"/>
        </p:xfrm>
        <a:graphic>
          <a:graphicData uri="http://schemas.openxmlformats.org/drawingml/2006/table">
            <a:tbl>
              <a:tblPr firstRow="1" firstCol="1" bandRow="1">
                <a:tableStyleId>{69CF1AB2-1976-4502-BF36-3FF5EA218861}</a:tableStyleId>
              </a:tblPr>
              <a:tblGrid>
                <a:gridCol w="329009">
                  <a:extLst>
                    <a:ext uri="{9D8B030D-6E8A-4147-A177-3AD203B41FA5}">
                      <a16:colId xmlns:a16="http://schemas.microsoft.com/office/drawing/2014/main" val="982003228"/>
                    </a:ext>
                  </a:extLst>
                </a:gridCol>
                <a:gridCol w="8320268">
                  <a:extLst>
                    <a:ext uri="{9D8B030D-6E8A-4147-A177-3AD203B41FA5}">
                      <a16:colId xmlns:a16="http://schemas.microsoft.com/office/drawing/2014/main" val="3534269633"/>
                    </a:ext>
                  </a:extLst>
                </a:gridCol>
              </a:tblGrid>
              <a:tr h="540060">
                <a:tc>
                  <a:txBody>
                    <a:bodyPr/>
                    <a:lstStyle/>
                    <a:p>
                      <a:pPr>
                        <a:lnSpc>
                          <a:spcPct val="107000"/>
                        </a:lnSpc>
                        <a:spcAft>
                          <a:spcPts val="800"/>
                        </a:spcAft>
                      </a:pPr>
                      <a:r>
                        <a:rPr lang="en-US" sz="1100" b="1" dirty="0">
                          <a:effectLst/>
                        </a:rPr>
                        <a:t>[1] </a:t>
                      </a:r>
                      <a:endParaRPr lang="en-CA" sz="1100" b="1" dirty="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tc>
                  <a:txBody>
                    <a:bodyPr/>
                    <a:lstStyle/>
                    <a:p>
                      <a:pPr>
                        <a:lnSpc>
                          <a:spcPct val="107000"/>
                        </a:lnSpc>
                        <a:spcAft>
                          <a:spcPts val="800"/>
                        </a:spcAft>
                      </a:pPr>
                      <a:r>
                        <a:rPr lang="en-US" sz="1100" b="0" dirty="0">
                          <a:effectLst/>
                        </a:rPr>
                        <a:t>Statistics Canada, "Electric power generation, monthly generation by type of electricity," 9 11 2020. [Online]. Available: https://www150.statcan.gc.ca/t1/tbl1/en/tv.action?pid=2510001501. [Accessed 11 11 2020].</a:t>
                      </a:r>
                      <a:endParaRPr lang="en-CA" sz="1100" b="0" dirty="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extLst>
                  <a:ext uri="{0D108BD9-81ED-4DB2-BD59-A6C34878D82A}">
                    <a16:rowId xmlns:a16="http://schemas.microsoft.com/office/drawing/2014/main" val="2193860419"/>
                  </a:ext>
                </a:extLst>
              </a:tr>
              <a:tr h="540060">
                <a:tc>
                  <a:txBody>
                    <a:bodyPr/>
                    <a:lstStyle/>
                    <a:p>
                      <a:pPr>
                        <a:lnSpc>
                          <a:spcPct val="107000"/>
                        </a:lnSpc>
                        <a:spcAft>
                          <a:spcPts val="800"/>
                        </a:spcAft>
                      </a:pPr>
                      <a:r>
                        <a:rPr lang="en-US" sz="1100">
                          <a:effectLst/>
                        </a:rPr>
                        <a:t>[2] </a:t>
                      </a:r>
                      <a:endParaRPr lang="en-CA" sz="110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tc>
                  <a:txBody>
                    <a:bodyPr/>
                    <a:lstStyle/>
                    <a:p>
                      <a:pPr>
                        <a:lnSpc>
                          <a:spcPct val="107000"/>
                        </a:lnSpc>
                        <a:spcAft>
                          <a:spcPts val="800"/>
                        </a:spcAft>
                      </a:pPr>
                      <a:r>
                        <a:rPr lang="en-US" sz="1100" dirty="0">
                          <a:effectLst/>
                        </a:rPr>
                        <a:t>Statistics Canada, "Gross Domestic Product by Industry - National (Monthly) (GDP)," 30 10 2020. [Online]. Available: https://www150.statcan.gc.ca/t1/tbl1/en/tv.action?pid=3610043402. [Accessed 11 11 2020].</a:t>
                      </a:r>
                      <a:endParaRPr lang="en-CA" sz="1100" dirty="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extLst>
                  <a:ext uri="{0D108BD9-81ED-4DB2-BD59-A6C34878D82A}">
                    <a16:rowId xmlns:a16="http://schemas.microsoft.com/office/drawing/2014/main" val="2404066592"/>
                  </a:ext>
                </a:extLst>
              </a:tr>
              <a:tr h="540060">
                <a:tc>
                  <a:txBody>
                    <a:bodyPr/>
                    <a:lstStyle/>
                    <a:p>
                      <a:pPr>
                        <a:lnSpc>
                          <a:spcPct val="107000"/>
                        </a:lnSpc>
                        <a:spcAft>
                          <a:spcPts val="800"/>
                        </a:spcAft>
                      </a:pPr>
                      <a:r>
                        <a:rPr lang="en-US" sz="1100">
                          <a:effectLst/>
                        </a:rPr>
                        <a:t>[3] </a:t>
                      </a:r>
                      <a:endParaRPr lang="en-CA" sz="110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tc>
                  <a:txBody>
                    <a:bodyPr/>
                    <a:lstStyle/>
                    <a:p>
                      <a:pPr>
                        <a:lnSpc>
                          <a:spcPct val="107000"/>
                        </a:lnSpc>
                        <a:spcAft>
                          <a:spcPts val="800"/>
                        </a:spcAft>
                      </a:pPr>
                      <a:r>
                        <a:rPr lang="en-US" sz="1100" dirty="0">
                          <a:effectLst/>
                        </a:rPr>
                        <a:t>US Energy Information Administration, "Total Energy : Monthly Energy Review," 27 10 2020. [Online]. Available: https://www.eia.gov/totalenergy/data/monthly/index.php#electricity. [Accessed 11 11 2020].</a:t>
                      </a:r>
                      <a:endParaRPr lang="en-CA" sz="1100" dirty="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extLst>
                  <a:ext uri="{0D108BD9-81ED-4DB2-BD59-A6C34878D82A}">
                    <a16:rowId xmlns:a16="http://schemas.microsoft.com/office/drawing/2014/main" val="3028695581"/>
                  </a:ext>
                </a:extLst>
              </a:tr>
              <a:tr h="540060">
                <a:tc>
                  <a:txBody>
                    <a:bodyPr/>
                    <a:lstStyle/>
                    <a:p>
                      <a:pPr>
                        <a:lnSpc>
                          <a:spcPct val="107000"/>
                        </a:lnSpc>
                        <a:spcAft>
                          <a:spcPts val="800"/>
                        </a:spcAft>
                      </a:pPr>
                      <a:r>
                        <a:rPr lang="en-US" sz="1100">
                          <a:effectLst/>
                        </a:rPr>
                        <a:t>[4] </a:t>
                      </a:r>
                      <a:endParaRPr lang="en-CA" sz="110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tc>
                  <a:txBody>
                    <a:bodyPr/>
                    <a:lstStyle/>
                    <a:p>
                      <a:pPr>
                        <a:lnSpc>
                          <a:spcPct val="107000"/>
                        </a:lnSpc>
                        <a:spcAft>
                          <a:spcPts val="800"/>
                        </a:spcAft>
                      </a:pPr>
                      <a:r>
                        <a:rPr lang="en-US" sz="1100" dirty="0" err="1">
                          <a:effectLst/>
                        </a:rPr>
                        <a:t>MacroTrends</a:t>
                      </a:r>
                      <a:r>
                        <a:rPr lang="en-US" sz="1100" dirty="0">
                          <a:effectLst/>
                        </a:rPr>
                        <a:t>, "U.S. Dollar Index - 43 Year Historical Chart," 12 2019. [Online]. Available: https://www.macrotrends.net/1329/us-dollar-index-historical-chart. [Accessed 11 11 2020].</a:t>
                      </a:r>
                      <a:endParaRPr lang="en-CA" sz="1100" dirty="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extLst>
                  <a:ext uri="{0D108BD9-81ED-4DB2-BD59-A6C34878D82A}">
                    <a16:rowId xmlns:a16="http://schemas.microsoft.com/office/drawing/2014/main" val="1931393872"/>
                  </a:ext>
                </a:extLst>
              </a:tr>
              <a:tr h="540060">
                <a:tc>
                  <a:txBody>
                    <a:bodyPr/>
                    <a:lstStyle/>
                    <a:p>
                      <a:pPr>
                        <a:lnSpc>
                          <a:spcPct val="107000"/>
                        </a:lnSpc>
                        <a:spcAft>
                          <a:spcPts val="800"/>
                        </a:spcAft>
                      </a:pPr>
                      <a:r>
                        <a:rPr lang="en-US" sz="1100">
                          <a:effectLst/>
                        </a:rPr>
                        <a:t>[5] </a:t>
                      </a:r>
                      <a:endParaRPr lang="en-CA" sz="110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tc>
                  <a:txBody>
                    <a:bodyPr/>
                    <a:lstStyle/>
                    <a:p>
                      <a:pPr>
                        <a:lnSpc>
                          <a:spcPct val="107000"/>
                        </a:lnSpc>
                        <a:spcAft>
                          <a:spcPts val="800"/>
                        </a:spcAft>
                      </a:pPr>
                      <a:r>
                        <a:rPr lang="en-US" sz="1100" dirty="0">
                          <a:effectLst/>
                        </a:rPr>
                        <a:t>US Energy Information Administration, "Petroleum &amp; Other Liquids," 30 10 2020. [Online]. Available: https://www.eia.gov/dnav/pet/hist/LeafHandler.ashx?n=PET&amp;s=MCREXUS2&amp;f=M. [Accessed 11 11 2020].</a:t>
                      </a:r>
                      <a:endParaRPr lang="en-CA" sz="1100" dirty="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extLst>
                  <a:ext uri="{0D108BD9-81ED-4DB2-BD59-A6C34878D82A}">
                    <a16:rowId xmlns:a16="http://schemas.microsoft.com/office/drawing/2014/main" val="1418450085"/>
                  </a:ext>
                </a:extLst>
              </a:tr>
              <a:tr h="540060">
                <a:tc>
                  <a:txBody>
                    <a:bodyPr/>
                    <a:lstStyle/>
                    <a:p>
                      <a:pPr>
                        <a:lnSpc>
                          <a:spcPct val="107000"/>
                        </a:lnSpc>
                        <a:spcAft>
                          <a:spcPts val="800"/>
                        </a:spcAft>
                      </a:pPr>
                      <a:r>
                        <a:rPr lang="en-US" sz="1100">
                          <a:effectLst/>
                        </a:rPr>
                        <a:t>[6] </a:t>
                      </a:r>
                      <a:endParaRPr lang="en-CA" sz="110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tc>
                  <a:txBody>
                    <a:bodyPr/>
                    <a:lstStyle/>
                    <a:p>
                      <a:pPr>
                        <a:lnSpc>
                          <a:spcPct val="107000"/>
                        </a:lnSpc>
                        <a:spcAft>
                          <a:spcPts val="800"/>
                        </a:spcAft>
                      </a:pPr>
                      <a:r>
                        <a:rPr lang="en-US" sz="1100" dirty="0">
                          <a:effectLst/>
                        </a:rPr>
                        <a:t>Exchange Rates, "Foreign exchange rates API," 11 11 2020. [Online]. Available: https://exchangeratesapi.io/. [Accessed 11 11 2020].</a:t>
                      </a:r>
                      <a:endParaRPr lang="en-CA" sz="1100" dirty="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extLst>
                  <a:ext uri="{0D108BD9-81ED-4DB2-BD59-A6C34878D82A}">
                    <a16:rowId xmlns:a16="http://schemas.microsoft.com/office/drawing/2014/main" val="2193288639"/>
                  </a:ext>
                </a:extLst>
              </a:tr>
              <a:tr h="540060">
                <a:tc>
                  <a:txBody>
                    <a:bodyPr/>
                    <a:lstStyle/>
                    <a:p>
                      <a:pPr>
                        <a:lnSpc>
                          <a:spcPct val="107000"/>
                        </a:lnSpc>
                        <a:spcAft>
                          <a:spcPts val="800"/>
                        </a:spcAft>
                      </a:pPr>
                      <a:r>
                        <a:rPr lang="en-US" sz="1100">
                          <a:effectLst/>
                        </a:rPr>
                        <a:t>[7] </a:t>
                      </a:r>
                      <a:endParaRPr lang="en-CA" sz="110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tc>
                  <a:txBody>
                    <a:bodyPr/>
                    <a:lstStyle/>
                    <a:p>
                      <a:pPr>
                        <a:lnSpc>
                          <a:spcPct val="107000"/>
                        </a:lnSpc>
                        <a:spcAft>
                          <a:spcPts val="800"/>
                        </a:spcAft>
                      </a:pPr>
                      <a:r>
                        <a:rPr lang="en-US" sz="1100" dirty="0">
                          <a:effectLst/>
                        </a:rPr>
                        <a:t>Government of Canada, "Crude Oil - Exports," 29 10 2020. [Online]. Available: https://open.canada.ca/data/en/dataset/0b7bf4b3-423a-45d0-a92b-e69be0b81ce4. [Accessed 11 11 2020].</a:t>
                      </a:r>
                      <a:endParaRPr lang="en-CA" sz="1100" dirty="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extLst>
                  <a:ext uri="{0D108BD9-81ED-4DB2-BD59-A6C34878D82A}">
                    <a16:rowId xmlns:a16="http://schemas.microsoft.com/office/drawing/2014/main" val="1606198953"/>
                  </a:ext>
                </a:extLst>
              </a:tr>
              <a:tr h="540060">
                <a:tc>
                  <a:txBody>
                    <a:bodyPr/>
                    <a:lstStyle/>
                    <a:p>
                      <a:pPr>
                        <a:lnSpc>
                          <a:spcPct val="107000"/>
                        </a:lnSpc>
                        <a:spcAft>
                          <a:spcPts val="800"/>
                        </a:spcAft>
                      </a:pPr>
                      <a:r>
                        <a:rPr lang="en-US" sz="1100">
                          <a:effectLst/>
                        </a:rPr>
                        <a:t>[8] </a:t>
                      </a:r>
                      <a:endParaRPr lang="en-CA" sz="110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tc>
                  <a:txBody>
                    <a:bodyPr/>
                    <a:lstStyle/>
                    <a:p>
                      <a:pPr>
                        <a:lnSpc>
                          <a:spcPct val="107000"/>
                        </a:lnSpc>
                        <a:spcAft>
                          <a:spcPts val="800"/>
                        </a:spcAft>
                      </a:pPr>
                      <a:r>
                        <a:rPr lang="en-US" sz="1100" dirty="0">
                          <a:effectLst/>
                        </a:rPr>
                        <a:t>Bureau of Economic Analysis, "GDP by Industry," 6 10 2020. [Online]. Available: https://www.bea.gov/data/gdp/gdp-industry. [Accessed 11 11 2020].</a:t>
                      </a:r>
                      <a:endParaRPr lang="en-CA" sz="1100" dirty="0">
                        <a:effectLst/>
                        <a:latin typeface="Arial" panose="020B0604020202020204" pitchFamily="34" charset="0"/>
                        <a:ea typeface="SimSun" panose="02010600030101010101" pitchFamily="2" charset="-122"/>
                        <a:cs typeface="Times New Roman" panose="02020603050405020304" pitchFamily="18" charset="0"/>
                      </a:endParaRPr>
                    </a:p>
                  </a:txBody>
                  <a:tcPr marL="8422" marR="8422" marT="8422" marB="8422"/>
                </a:tc>
                <a:extLst>
                  <a:ext uri="{0D108BD9-81ED-4DB2-BD59-A6C34878D82A}">
                    <a16:rowId xmlns:a16="http://schemas.microsoft.com/office/drawing/2014/main" val="4071987232"/>
                  </a:ext>
                </a:extLst>
              </a:tr>
            </a:tbl>
          </a:graphicData>
        </a:graphic>
      </p:graphicFrame>
    </p:spTree>
    <p:extLst>
      <p:ext uri="{BB962C8B-B14F-4D97-AF65-F5344CB8AC3E}">
        <p14:creationId xmlns:p14="http://schemas.microsoft.com/office/powerpoint/2010/main" val="2234172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Thank you </a:t>
            </a:r>
            <a:br>
              <a:rPr lang="en-US" dirty="0"/>
            </a:br>
            <a:r>
              <a:rPr lang="en-US" dirty="0"/>
              <a:t>for listening</a:t>
            </a:r>
          </a:p>
        </p:txBody>
      </p:sp>
      <p:pic>
        <p:nvPicPr>
          <p:cNvPr id="4" name="Picture Placeholder 3" descr="A picture containing text&#10;&#10;Description automatically generated">
            <a:extLst>
              <a:ext uri="{FF2B5EF4-FFF2-40B4-BE49-F238E27FC236}">
                <a16:creationId xmlns:a16="http://schemas.microsoft.com/office/drawing/2014/main" id="{AE685755-FF87-4B8D-B9FA-CD700935E44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0019" r="20019"/>
          <a:stretch>
            <a:fillRect/>
          </a:stretch>
        </p:blipFill>
        <p:spPr>
          <a:xfrm>
            <a:off x="6025925" y="27385"/>
            <a:ext cx="6172198" cy="6857999"/>
          </a:xfrm>
        </p:spPr>
      </p:pic>
    </p:spTree>
    <p:extLst>
      <p:ext uri="{BB962C8B-B14F-4D97-AF65-F5344CB8AC3E}">
        <p14:creationId xmlns:p14="http://schemas.microsoft.com/office/powerpoint/2010/main" val="577046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Theory</a:t>
            </a:r>
          </a:p>
        </p:txBody>
      </p:sp>
      <p:sp>
        <p:nvSpPr>
          <p:cNvPr id="5" name="Text Placeholder 4">
            <a:extLst>
              <a:ext uri="{FF2B5EF4-FFF2-40B4-BE49-F238E27FC236}">
                <a16:creationId xmlns:a16="http://schemas.microsoft.com/office/drawing/2014/main" id="{78129B46-30D7-4487-BD39-9A84097915C7}"/>
              </a:ext>
            </a:extLst>
          </p:cNvPr>
          <p:cNvSpPr>
            <a:spLocks noGrp="1"/>
          </p:cNvSpPr>
          <p:nvPr>
            <p:ph type="body" idx="1"/>
          </p:nvPr>
        </p:nvSpPr>
        <p:spPr>
          <a:xfrm>
            <a:off x="1522413" y="1987826"/>
            <a:ext cx="10332639" cy="4489174"/>
          </a:xfrm>
        </p:spPr>
        <p:txBody>
          <a:bodyPr/>
          <a:lstStyle/>
          <a:p>
            <a:pPr>
              <a:lnSpc>
                <a:spcPct val="150000"/>
              </a:lnSpc>
            </a:pPr>
            <a:endParaRPr lang="en-CA" b="1" u="sng" dirty="0"/>
          </a:p>
          <a:p>
            <a:pPr>
              <a:lnSpc>
                <a:spcPct val="150000"/>
              </a:lnSpc>
            </a:pPr>
            <a:r>
              <a:rPr lang="en-CA" b="1" u="sng" dirty="0"/>
              <a:t>CAD/USD Exchange Rate:</a:t>
            </a:r>
          </a:p>
          <a:p>
            <a:pPr marL="342900" indent="-342900">
              <a:lnSpc>
                <a:spcPct val="150000"/>
              </a:lnSpc>
              <a:buFontTx/>
              <a:buChar char="-"/>
            </a:pPr>
            <a:r>
              <a:rPr lang="en-CA" dirty="0">
                <a:solidFill>
                  <a:srgbClr val="FF0000"/>
                </a:solidFill>
              </a:rPr>
              <a:t>Exchange rate </a:t>
            </a:r>
            <a:r>
              <a:rPr lang="en-CA" dirty="0"/>
              <a:t>is strongly correlated to </a:t>
            </a:r>
            <a:r>
              <a:rPr lang="en-CA" dirty="0">
                <a:solidFill>
                  <a:srgbClr val="FF0000"/>
                </a:solidFill>
              </a:rPr>
              <a:t>crude oil price </a:t>
            </a:r>
          </a:p>
          <a:p>
            <a:pPr>
              <a:lnSpc>
                <a:spcPct val="150000"/>
              </a:lnSpc>
            </a:pPr>
            <a:r>
              <a:rPr lang="en-CA" sz="2400" b="1" dirty="0"/>
              <a:t>			Oil price ↑  =  CAD ↑  </a:t>
            </a:r>
            <a:endParaRPr lang="en-CA" b="1" dirty="0"/>
          </a:p>
          <a:p>
            <a:pPr marL="342900" indent="-342900">
              <a:lnSpc>
                <a:spcPct val="150000"/>
              </a:lnSpc>
              <a:buFontTx/>
              <a:buChar char="-"/>
            </a:pPr>
            <a:r>
              <a:rPr lang="en-CA" dirty="0">
                <a:solidFill>
                  <a:srgbClr val="FF0000"/>
                </a:solidFill>
              </a:rPr>
              <a:t>Exchange rate </a:t>
            </a:r>
            <a:r>
              <a:rPr lang="en-CA" dirty="0">
                <a:solidFill>
                  <a:schemeClr val="tx1"/>
                </a:solidFill>
              </a:rPr>
              <a:t>is dependant on </a:t>
            </a:r>
            <a:r>
              <a:rPr lang="en-CA" b="0" dirty="0">
                <a:solidFill>
                  <a:srgbClr val="FF0000"/>
                </a:solidFill>
              </a:rPr>
              <a:t>supply/ demand of both currencies</a:t>
            </a:r>
            <a:endParaRPr lang="en-CA" dirty="0">
              <a:solidFill>
                <a:srgbClr val="FF0000"/>
              </a:solidFill>
            </a:endParaRPr>
          </a:p>
          <a:p>
            <a:pPr>
              <a:lnSpc>
                <a:spcPct val="150000"/>
              </a:lnSpc>
            </a:pPr>
            <a:r>
              <a:rPr lang="en-CA" sz="2400" b="1" dirty="0"/>
              <a:t>			CAD supply</a:t>
            </a:r>
            <a:r>
              <a:rPr lang="en-CA" b="1" dirty="0"/>
              <a:t> ↓  / </a:t>
            </a:r>
            <a:r>
              <a:rPr lang="en-CA" sz="2400" b="1" dirty="0"/>
              <a:t>CAD demand ↑  =  CAD ↑  </a:t>
            </a:r>
            <a:endParaRPr lang="en-CA" b="0" dirty="0"/>
          </a:p>
          <a:p>
            <a:pPr marL="342900" indent="-342900">
              <a:lnSpc>
                <a:spcPct val="150000"/>
              </a:lnSpc>
              <a:buFontTx/>
              <a:buChar char="-"/>
            </a:pPr>
            <a:r>
              <a:rPr lang="en-CA" dirty="0">
                <a:solidFill>
                  <a:srgbClr val="FF0000"/>
                </a:solidFill>
              </a:rPr>
              <a:t>Crude oil price</a:t>
            </a:r>
            <a:r>
              <a:rPr lang="en-CA" dirty="0"/>
              <a:t> is determined by </a:t>
            </a:r>
            <a:r>
              <a:rPr lang="en-CA" dirty="0">
                <a:solidFill>
                  <a:srgbClr val="FF0000"/>
                </a:solidFill>
              </a:rPr>
              <a:t>crude supply/ demand</a:t>
            </a:r>
          </a:p>
          <a:p>
            <a:pPr>
              <a:lnSpc>
                <a:spcPct val="150000"/>
              </a:lnSpc>
            </a:pPr>
            <a:r>
              <a:rPr lang="en-CA" sz="2400" b="1" dirty="0"/>
              <a:t>			Crude supply </a:t>
            </a:r>
            <a:r>
              <a:rPr lang="en-CA" b="1" dirty="0"/>
              <a:t>↓</a:t>
            </a:r>
            <a:r>
              <a:rPr lang="en-CA" sz="2400" b="1" dirty="0"/>
              <a:t>  =  Oil Price ↑  </a:t>
            </a:r>
            <a:endParaRPr lang="en-CA" b="1" dirty="0"/>
          </a:p>
          <a:p>
            <a:pPr>
              <a:lnSpc>
                <a:spcPct val="150000"/>
              </a:lnSpc>
            </a:pPr>
            <a:endParaRPr lang="en-CA" dirty="0"/>
          </a:p>
          <a:p>
            <a:pPr lvl="1">
              <a:lnSpc>
                <a:spcPct val="150000"/>
              </a:lnSpc>
            </a:pPr>
            <a:r>
              <a:rPr lang="en-CA" dirty="0"/>
              <a:t> </a:t>
            </a:r>
          </a:p>
        </p:txBody>
      </p:sp>
      <p:sp>
        <p:nvSpPr>
          <p:cNvPr id="12" name="Text Placeholder 4">
            <a:extLst>
              <a:ext uri="{FF2B5EF4-FFF2-40B4-BE49-F238E27FC236}">
                <a16:creationId xmlns:a16="http://schemas.microsoft.com/office/drawing/2014/main" id="{20E95E55-BDE2-4203-94F4-393B3962511D}"/>
              </a:ext>
            </a:extLst>
          </p:cNvPr>
          <p:cNvSpPr txBox="1">
            <a:spLocks/>
          </p:cNvSpPr>
          <p:nvPr/>
        </p:nvSpPr>
        <p:spPr>
          <a:xfrm>
            <a:off x="5006072" y="3949879"/>
            <a:ext cx="6331122" cy="1440160"/>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Clr>
                <a:schemeClr val="tx1">
                  <a:lumMod val="90000"/>
                  <a:lumOff val="10000"/>
                </a:schemeClr>
              </a:buClr>
              <a:buSzPct val="80000"/>
              <a:buFont typeface="Arial" pitchFamily="34" charset="0"/>
              <a:buNone/>
              <a:defRPr sz="2400" b="0" kern="1200" cap="none" baseline="0">
                <a:solidFill>
                  <a:schemeClr val="tx2"/>
                </a:solidFill>
                <a:latin typeface="+mn-lt"/>
                <a:ea typeface="+mn-ea"/>
                <a:cs typeface="+mn-cs"/>
              </a:defRPr>
            </a:lvl1pPr>
            <a:lvl2pPr marL="457200" indent="0" algn="l" defTabSz="914400" rtl="0" eaLnBrk="1" latinLnBrk="0" hangingPunct="1">
              <a:lnSpc>
                <a:spcPct val="90000"/>
              </a:lnSpc>
              <a:spcBef>
                <a:spcPts val="1000"/>
              </a:spcBef>
              <a:buClr>
                <a:schemeClr val="tx1">
                  <a:lumMod val="90000"/>
                  <a:lumOff val="10000"/>
                </a:schemeClr>
              </a:buClr>
              <a:buSzPct val="8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9pPr>
          </a:lstStyle>
          <a:p>
            <a:endParaRPr lang="en-CA" dirty="0"/>
          </a:p>
        </p:txBody>
      </p:sp>
      <p:pic>
        <p:nvPicPr>
          <p:cNvPr id="3074" name="Picture 2" descr="Convert Canadian Dollar to USD dollar today - CAD to USD">
            <a:extLst>
              <a:ext uri="{FF2B5EF4-FFF2-40B4-BE49-F238E27FC236}">
                <a16:creationId xmlns:a16="http://schemas.microsoft.com/office/drawing/2014/main" id="{09B306EA-0352-40E1-9826-BB25AB6D374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50796" y="1772815"/>
            <a:ext cx="1817813" cy="1817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544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1D8B5-81E4-4F96-8FCC-C305B5B85A04}"/>
              </a:ext>
            </a:extLst>
          </p:cNvPr>
          <p:cNvSpPr>
            <a:spLocks noGrp="1"/>
          </p:cNvSpPr>
          <p:nvPr>
            <p:ph type="title"/>
          </p:nvPr>
        </p:nvSpPr>
        <p:spPr/>
        <p:txBody>
          <a:bodyPr/>
          <a:lstStyle/>
          <a:p>
            <a:r>
              <a:rPr lang="en-CA" dirty="0"/>
              <a:t>Findings – Canadian </a:t>
            </a:r>
            <a:r>
              <a:rPr lang="en-US" dirty="0"/>
              <a:t>Energy &amp; Economy</a:t>
            </a:r>
            <a:endParaRPr lang="en-CA" dirty="0"/>
          </a:p>
        </p:txBody>
      </p:sp>
      <p:pic>
        <p:nvPicPr>
          <p:cNvPr id="5" name="Content Placeholder 4" descr="Chart, scatter chart&#10;&#10;Description automatically generated">
            <a:extLst>
              <a:ext uri="{FF2B5EF4-FFF2-40B4-BE49-F238E27FC236}">
                <a16:creationId xmlns:a16="http://schemas.microsoft.com/office/drawing/2014/main" id="{2D8DF36A-30F9-46AE-8F2F-7C9031C2D93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22004" y="1844824"/>
            <a:ext cx="7667337" cy="4824536"/>
          </a:xfrm>
        </p:spPr>
      </p:pic>
    </p:spTree>
    <p:extLst>
      <p:ext uri="{BB962C8B-B14F-4D97-AF65-F5344CB8AC3E}">
        <p14:creationId xmlns:p14="http://schemas.microsoft.com/office/powerpoint/2010/main" val="2853345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7" name="Text Placeholder 6"/>
          <p:cNvSpPr>
            <a:spLocks noGrp="1"/>
          </p:cNvSpPr>
          <p:nvPr>
            <p:ph type="body" idx="1"/>
          </p:nvPr>
        </p:nvSpPr>
        <p:spPr>
          <a:xfrm>
            <a:off x="1629917" y="2116832"/>
            <a:ext cx="4608512" cy="3184376"/>
          </a:xfrm>
        </p:spPr>
        <p:txBody>
          <a:bodyPr/>
          <a:lstStyle/>
          <a:p>
            <a:pPr marL="285750" indent="-285750">
              <a:buFont typeface="Arial" panose="020B0604020202020204" pitchFamily="34" charset="0"/>
              <a:buChar char="•"/>
            </a:pPr>
            <a:r>
              <a:rPr lang="en-US" dirty="0"/>
              <a:t>Energy and the Economics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Oil Exports and Dollar Strengths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Future of Renewable Energy and Dollar Strengths</a:t>
            </a:r>
          </a:p>
        </p:txBody>
      </p:sp>
      <p:pic>
        <p:nvPicPr>
          <p:cNvPr id="3" name="Picture 2" descr="Hope for the oil prices | Varchev Finance">
            <a:extLst>
              <a:ext uri="{FF2B5EF4-FFF2-40B4-BE49-F238E27FC236}">
                <a16:creationId xmlns:a16="http://schemas.microsoft.com/office/drawing/2014/main" id="{89E91A66-9CE6-485E-91A9-09675E3B950A}"/>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6437312" y="2132856"/>
            <a:ext cx="4875719" cy="365678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066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animEffect transition="in" filter="fade">
                                      <p:cBhvr>
                                        <p:cTn id="15" dur="500"/>
                                        <p:tgtEl>
                                          <p:spTgt spid="7">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xEl>
                                              <p:pRg st="6" end="6"/>
                                            </p:txEl>
                                          </p:spTgt>
                                        </p:tgtEl>
                                        <p:attrNameLst>
                                          <p:attrName>style.visibility</p:attrName>
                                        </p:attrNameLst>
                                      </p:cBhvr>
                                      <p:to>
                                        <p:strVal val="visible"/>
                                      </p:to>
                                    </p:set>
                                    <p:animEffect transition="in" filter="fade">
                                      <p:cBhvr>
                                        <p:cTn id="20"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Background</a:t>
            </a:r>
          </a:p>
        </p:txBody>
      </p:sp>
      <p:pic>
        <p:nvPicPr>
          <p:cNvPr id="11" name="Picture 10">
            <a:extLst>
              <a:ext uri="{FF2B5EF4-FFF2-40B4-BE49-F238E27FC236}">
                <a16:creationId xmlns:a16="http://schemas.microsoft.com/office/drawing/2014/main" id="{F17F2C3B-335A-43E9-A7FF-47924F1B211C}"/>
              </a:ext>
            </a:extLst>
          </p:cNvPr>
          <p:cNvPicPr>
            <a:picLocks noChangeAspect="1"/>
          </p:cNvPicPr>
          <p:nvPr/>
        </p:nvPicPr>
        <p:blipFill>
          <a:blip r:embed="rId3"/>
          <a:stretch>
            <a:fillRect/>
          </a:stretch>
        </p:blipFill>
        <p:spPr>
          <a:xfrm>
            <a:off x="1558344" y="1844824"/>
            <a:ext cx="2879884" cy="3086098"/>
          </a:xfrm>
          <a:prstGeom prst="rect">
            <a:avLst/>
          </a:prstGeom>
        </p:spPr>
      </p:pic>
      <p:sp>
        <p:nvSpPr>
          <p:cNvPr id="13" name="Text Placeholder 4">
            <a:extLst>
              <a:ext uri="{FF2B5EF4-FFF2-40B4-BE49-F238E27FC236}">
                <a16:creationId xmlns:a16="http://schemas.microsoft.com/office/drawing/2014/main" id="{A90C6DF4-1550-4D06-8D78-375B8C8B8B0A}"/>
              </a:ext>
            </a:extLst>
          </p:cNvPr>
          <p:cNvSpPr txBox="1">
            <a:spLocks/>
          </p:cNvSpPr>
          <p:nvPr/>
        </p:nvSpPr>
        <p:spPr>
          <a:xfrm>
            <a:off x="1701924" y="5072312"/>
            <a:ext cx="3183533" cy="1070564"/>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Clr>
                <a:schemeClr val="tx1">
                  <a:lumMod val="90000"/>
                  <a:lumOff val="10000"/>
                </a:schemeClr>
              </a:buClr>
              <a:buSzPct val="80000"/>
              <a:buFont typeface="Arial" pitchFamily="34" charset="0"/>
              <a:buNone/>
              <a:defRPr sz="2400" b="0" kern="1200" cap="none" baseline="0">
                <a:solidFill>
                  <a:schemeClr val="tx2"/>
                </a:solidFill>
                <a:latin typeface="+mn-lt"/>
                <a:ea typeface="+mn-ea"/>
                <a:cs typeface="+mn-cs"/>
              </a:defRPr>
            </a:lvl1pPr>
            <a:lvl2pPr marL="457200" indent="0" algn="l" defTabSz="914400" rtl="0" eaLnBrk="1" latinLnBrk="0" hangingPunct="1">
              <a:lnSpc>
                <a:spcPct val="90000"/>
              </a:lnSpc>
              <a:spcBef>
                <a:spcPts val="1000"/>
              </a:spcBef>
              <a:buClr>
                <a:schemeClr val="tx1">
                  <a:lumMod val="90000"/>
                  <a:lumOff val="10000"/>
                </a:schemeClr>
              </a:buClr>
              <a:buSzPct val="8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9pPr>
          </a:lstStyle>
          <a:p>
            <a:r>
              <a:rPr lang="en-CA" b="1" u="sng" dirty="0"/>
              <a:t>CA production exported to US 2018:</a:t>
            </a:r>
          </a:p>
          <a:p>
            <a:r>
              <a:rPr lang="en-CA" dirty="0">
                <a:solidFill>
                  <a:srgbClr val="FF0000"/>
                </a:solidFill>
              </a:rPr>
              <a:t>Crude oil: 84% </a:t>
            </a:r>
            <a:r>
              <a:rPr lang="en-CA" dirty="0"/>
              <a:t> (48% of total US imports)</a:t>
            </a:r>
          </a:p>
        </p:txBody>
      </p:sp>
      <p:sp>
        <p:nvSpPr>
          <p:cNvPr id="23" name="TextBox 22">
            <a:extLst>
              <a:ext uri="{FF2B5EF4-FFF2-40B4-BE49-F238E27FC236}">
                <a16:creationId xmlns:a16="http://schemas.microsoft.com/office/drawing/2014/main" id="{5D88B100-54E2-4D9C-85ED-D6FA7BE9904B}"/>
              </a:ext>
            </a:extLst>
          </p:cNvPr>
          <p:cNvSpPr txBox="1"/>
          <p:nvPr/>
        </p:nvSpPr>
        <p:spPr>
          <a:xfrm>
            <a:off x="4741877" y="2276872"/>
            <a:ext cx="7041167" cy="3046988"/>
          </a:xfrm>
          <a:prstGeom prst="rect">
            <a:avLst/>
          </a:prstGeom>
          <a:noFill/>
        </p:spPr>
        <p:txBody>
          <a:bodyPr wrap="square" rtlCol="0">
            <a:spAutoFit/>
          </a:bodyPr>
          <a:lstStyle/>
          <a:p>
            <a:pPr marL="342900" indent="-342900">
              <a:buFont typeface="Wingdings" panose="05000000000000000000" pitchFamily="2" charset="2"/>
              <a:buChar char="§"/>
            </a:pPr>
            <a:r>
              <a:rPr lang="en-CA" sz="2400" b="0" dirty="0"/>
              <a:t>Crude oil is the largest single contributor of Canada’s revenue from foreign exchanges</a:t>
            </a:r>
            <a:r>
              <a:rPr lang="en-CA" sz="2400" dirty="0"/>
              <a:t>.</a:t>
            </a:r>
            <a:endParaRPr lang="en-CA" sz="2400" b="0" dirty="0"/>
          </a:p>
          <a:p>
            <a:pPr marL="342900" indent="-342900">
              <a:buFont typeface="Wingdings" panose="05000000000000000000" pitchFamily="2" charset="2"/>
              <a:buChar char="§"/>
            </a:pPr>
            <a:endParaRPr lang="en-CA" sz="2400" dirty="0"/>
          </a:p>
          <a:p>
            <a:pPr marL="342900" indent="-342900">
              <a:buFont typeface="Wingdings" panose="05000000000000000000" pitchFamily="2" charset="2"/>
              <a:buChar char="§"/>
            </a:pPr>
            <a:r>
              <a:rPr lang="en-CA" sz="2400" b="0" dirty="0"/>
              <a:t>The </a:t>
            </a:r>
            <a:r>
              <a:rPr lang="en-CA" sz="2400" dirty="0"/>
              <a:t>contribution of</a:t>
            </a:r>
            <a:r>
              <a:rPr lang="en-CA" sz="2400" b="0" dirty="0"/>
              <a:t> oil production and exports to the Canadian economy (GDP, dollars strength).</a:t>
            </a:r>
          </a:p>
          <a:p>
            <a:pPr marL="342900" indent="-342900">
              <a:buFont typeface="Wingdings" panose="05000000000000000000" pitchFamily="2" charset="2"/>
              <a:buChar char="§"/>
            </a:pPr>
            <a:endParaRPr lang="en-CA" sz="2400" dirty="0"/>
          </a:p>
          <a:p>
            <a:pPr marL="342900" indent="-342900">
              <a:buFont typeface="Wingdings" panose="05000000000000000000" pitchFamily="2" charset="2"/>
              <a:buChar char="§"/>
            </a:pPr>
            <a:r>
              <a:rPr lang="en-CA" sz="2400" b="0" dirty="0"/>
              <a:t>Similarly, for US.</a:t>
            </a:r>
          </a:p>
          <a:p>
            <a:endParaRPr lang="en-CA" sz="2400" dirty="0"/>
          </a:p>
        </p:txBody>
      </p:sp>
    </p:spTree>
    <p:extLst>
      <p:ext uri="{BB962C8B-B14F-4D97-AF65-F5344CB8AC3E}">
        <p14:creationId xmlns:p14="http://schemas.microsoft.com/office/powerpoint/2010/main" val="152664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fade">
                                      <p:cBhvr>
                                        <p:cTn id="7" dur="500"/>
                                        <p:tgtEl>
                                          <p:spTgt spid="23">
                                            <p:txEl>
                                              <p:pRg st="0" end="0"/>
                                            </p:txEl>
                                          </p:spTgt>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1000"/>
                                        <p:tgtEl>
                                          <p:spTgt spid="13"/>
                                        </p:tgtEl>
                                      </p:cBhvr>
                                    </p:animEffect>
                                    <p:anim calcmode="lin" valueType="num">
                                      <p:cBhvr>
                                        <p:cTn id="11" dur="1000" fill="hold"/>
                                        <p:tgtEl>
                                          <p:spTgt spid="13"/>
                                        </p:tgtEl>
                                        <p:attrNameLst>
                                          <p:attrName>ppt_x</p:attrName>
                                        </p:attrNameLst>
                                      </p:cBhvr>
                                      <p:tavLst>
                                        <p:tav tm="0">
                                          <p:val>
                                            <p:strVal val="#ppt_x"/>
                                          </p:val>
                                        </p:tav>
                                        <p:tav tm="100000">
                                          <p:val>
                                            <p:strVal val="#ppt_x"/>
                                          </p:val>
                                        </p:tav>
                                      </p:tavLst>
                                    </p:anim>
                                    <p:anim calcmode="lin" valueType="num">
                                      <p:cBhvr>
                                        <p:cTn id="1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3">
                                            <p:txEl>
                                              <p:pRg st="2" end="2"/>
                                            </p:txEl>
                                          </p:spTgt>
                                        </p:tgtEl>
                                        <p:attrNameLst>
                                          <p:attrName>style.visibility</p:attrName>
                                        </p:attrNameLst>
                                      </p:cBhvr>
                                      <p:to>
                                        <p:strVal val="visible"/>
                                      </p:to>
                                    </p:set>
                                    <p:animEffect transition="in" filter="fade">
                                      <p:cBhvr>
                                        <p:cTn id="17" dur="500"/>
                                        <p:tgtEl>
                                          <p:spTgt spid="2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3">
                                            <p:txEl>
                                              <p:pRg st="4" end="4"/>
                                            </p:txEl>
                                          </p:spTgt>
                                        </p:tgtEl>
                                        <p:attrNameLst>
                                          <p:attrName>style.visibility</p:attrName>
                                        </p:attrNameLst>
                                      </p:cBhvr>
                                      <p:to>
                                        <p:strVal val="visible"/>
                                      </p:to>
                                    </p:set>
                                    <p:animEffect transition="in" filter="fade">
                                      <p:cBhvr>
                                        <p:cTn id="22" dur="50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976676"/>
            <a:ext cx="9829798" cy="623524"/>
          </a:xfrm>
        </p:spPr>
        <p:txBody>
          <a:bodyPr>
            <a:normAutofit/>
          </a:bodyPr>
          <a:lstStyle/>
          <a:p>
            <a:r>
              <a:rPr lang="en-US" dirty="0"/>
              <a:t>Motivation Background</a:t>
            </a:r>
          </a:p>
        </p:txBody>
      </p:sp>
      <p:sp>
        <p:nvSpPr>
          <p:cNvPr id="12" name="Text Placeholder 4">
            <a:extLst>
              <a:ext uri="{FF2B5EF4-FFF2-40B4-BE49-F238E27FC236}">
                <a16:creationId xmlns:a16="http://schemas.microsoft.com/office/drawing/2014/main" id="{20E95E55-BDE2-4203-94F4-393B3962511D}"/>
              </a:ext>
            </a:extLst>
          </p:cNvPr>
          <p:cNvSpPr txBox="1">
            <a:spLocks/>
          </p:cNvSpPr>
          <p:nvPr/>
        </p:nvSpPr>
        <p:spPr>
          <a:xfrm>
            <a:off x="5006072" y="3949879"/>
            <a:ext cx="6331122" cy="1440160"/>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Clr>
                <a:schemeClr val="tx1">
                  <a:lumMod val="90000"/>
                  <a:lumOff val="10000"/>
                </a:schemeClr>
              </a:buClr>
              <a:buSzPct val="80000"/>
              <a:buFont typeface="Arial" pitchFamily="34" charset="0"/>
              <a:buNone/>
              <a:defRPr sz="2400" b="0" kern="1200" cap="none" baseline="0">
                <a:solidFill>
                  <a:schemeClr val="tx2"/>
                </a:solidFill>
                <a:latin typeface="+mn-lt"/>
                <a:ea typeface="+mn-ea"/>
                <a:cs typeface="+mn-cs"/>
              </a:defRPr>
            </a:lvl1pPr>
            <a:lvl2pPr marL="457200" indent="0" algn="l" defTabSz="914400" rtl="0" eaLnBrk="1" latinLnBrk="0" hangingPunct="1">
              <a:lnSpc>
                <a:spcPct val="90000"/>
              </a:lnSpc>
              <a:spcBef>
                <a:spcPts val="1000"/>
              </a:spcBef>
              <a:buClr>
                <a:schemeClr val="tx1">
                  <a:lumMod val="90000"/>
                  <a:lumOff val="10000"/>
                </a:schemeClr>
              </a:buClr>
              <a:buSzPct val="8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9pPr>
          </a:lstStyle>
          <a:p>
            <a:endParaRPr lang="en-CA" dirty="0"/>
          </a:p>
        </p:txBody>
      </p:sp>
      <p:sp>
        <p:nvSpPr>
          <p:cNvPr id="10" name="Text Placeholder 4">
            <a:extLst>
              <a:ext uri="{FF2B5EF4-FFF2-40B4-BE49-F238E27FC236}">
                <a16:creationId xmlns:a16="http://schemas.microsoft.com/office/drawing/2014/main" id="{6910E698-FC3B-4FEC-912A-ED1563FCF113}"/>
              </a:ext>
            </a:extLst>
          </p:cNvPr>
          <p:cNvSpPr txBox="1">
            <a:spLocks/>
          </p:cNvSpPr>
          <p:nvPr/>
        </p:nvSpPr>
        <p:spPr>
          <a:xfrm>
            <a:off x="6742484" y="2636912"/>
            <a:ext cx="5137678" cy="2520280"/>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Clr>
                <a:schemeClr val="tx1">
                  <a:lumMod val="90000"/>
                  <a:lumOff val="10000"/>
                </a:schemeClr>
              </a:buClr>
              <a:buSzPct val="80000"/>
              <a:buFont typeface="Arial" pitchFamily="34" charset="0"/>
              <a:buNone/>
              <a:defRPr sz="2400" b="0" kern="1200" cap="none" baseline="0">
                <a:solidFill>
                  <a:schemeClr val="tx2"/>
                </a:solidFill>
                <a:latin typeface="+mn-lt"/>
                <a:ea typeface="+mn-ea"/>
                <a:cs typeface="+mn-cs"/>
              </a:defRPr>
            </a:lvl1pPr>
            <a:lvl2pPr marL="457200" indent="0" algn="l" defTabSz="914400" rtl="0" eaLnBrk="1" latinLnBrk="0" hangingPunct="1">
              <a:lnSpc>
                <a:spcPct val="90000"/>
              </a:lnSpc>
              <a:spcBef>
                <a:spcPts val="1000"/>
              </a:spcBef>
              <a:buClr>
                <a:schemeClr val="tx1">
                  <a:lumMod val="90000"/>
                  <a:lumOff val="10000"/>
                </a:schemeClr>
              </a:buClr>
              <a:buSzPct val="8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9pPr>
          </a:lstStyle>
          <a:p>
            <a:r>
              <a:rPr lang="en-CA" sz="2800" b="1" u="sng" dirty="0"/>
              <a:t>Canada’s primary energy production 2017:</a:t>
            </a:r>
          </a:p>
          <a:p>
            <a:endParaRPr lang="en-CA" b="1" u="sng" dirty="0"/>
          </a:p>
          <a:p>
            <a:pPr marL="342900" indent="-342900">
              <a:buFont typeface="Wingdings" panose="05000000000000000000" pitchFamily="2" charset="2"/>
              <a:buChar char="§"/>
            </a:pPr>
            <a:r>
              <a:rPr lang="en-CA" dirty="0">
                <a:solidFill>
                  <a:srgbClr val="FF0000"/>
                </a:solidFill>
              </a:rPr>
              <a:t>Crude oil 32%</a:t>
            </a:r>
          </a:p>
          <a:p>
            <a:pPr marL="342900" indent="-342900">
              <a:buFont typeface="Wingdings" panose="05000000000000000000" pitchFamily="2" charset="2"/>
              <a:buChar char="§"/>
            </a:pPr>
            <a:r>
              <a:rPr lang="en-CA" dirty="0">
                <a:solidFill>
                  <a:srgbClr val="FF0000"/>
                </a:solidFill>
              </a:rPr>
              <a:t>Hydro and Other renewable: 8%</a:t>
            </a:r>
          </a:p>
        </p:txBody>
      </p:sp>
      <p:pic>
        <p:nvPicPr>
          <p:cNvPr id="11" name="Picture 10">
            <a:extLst>
              <a:ext uri="{FF2B5EF4-FFF2-40B4-BE49-F238E27FC236}">
                <a16:creationId xmlns:a16="http://schemas.microsoft.com/office/drawing/2014/main" id="{D8E864F6-F2E1-446A-ADA4-4DD1526101EB}"/>
              </a:ext>
            </a:extLst>
          </p:cNvPr>
          <p:cNvPicPr>
            <a:picLocks noChangeAspect="1"/>
          </p:cNvPicPr>
          <p:nvPr/>
        </p:nvPicPr>
        <p:blipFill>
          <a:blip r:embed="rId3"/>
          <a:stretch>
            <a:fillRect/>
          </a:stretch>
        </p:blipFill>
        <p:spPr>
          <a:xfrm>
            <a:off x="1589048" y="2456892"/>
            <a:ext cx="4848264" cy="3240360"/>
          </a:xfrm>
          <a:prstGeom prst="rect">
            <a:avLst/>
          </a:prstGeom>
        </p:spPr>
      </p:pic>
      <p:sp>
        <p:nvSpPr>
          <p:cNvPr id="6" name="Text Placeholder 4">
            <a:extLst>
              <a:ext uri="{FF2B5EF4-FFF2-40B4-BE49-F238E27FC236}">
                <a16:creationId xmlns:a16="http://schemas.microsoft.com/office/drawing/2014/main" id="{8B80406C-0C7D-4B77-9EAE-6C498A464E5B}"/>
              </a:ext>
            </a:extLst>
          </p:cNvPr>
          <p:cNvSpPr txBox="1">
            <a:spLocks/>
          </p:cNvSpPr>
          <p:nvPr/>
        </p:nvSpPr>
        <p:spPr>
          <a:xfrm>
            <a:off x="1197868" y="4330574"/>
            <a:ext cx="10291114" cy="2111257"/>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Clr>
                <a:schemeClr val="tx1">
                  <a:lumMod val="90000"/>
                  <a:lumOff val="10000"/>
                </a:schemeClr>
              </a:buClr>
              <a:buSzPct val="80000"/>
              <a:buFont typeface="Arial" pitchFamily="34" charset="0"/>
              <a:buNone/>
              <a:defRPr sz="2400" b="0" kern="1200" cap="none" baseline="0">
                <a:solidFill>
                  <a:schemeClr val="tx2"/>
                </a:solidFill>
                <a:latin typeface="+mn-lt"/>
                <a:ea typeface="+mn-ea"/>
                <a:cs typeface="+mn-cs"/>
              </a:defRPr>
            </a:lvl1pPr>
            <a:lvl2pPr marL="457200" indent="0" algn="l" defTabSz="914400" rtl="0" eaLnBrk="1" latinLnBrk="0" hangingPunct="1">
              <a:lnSpc>
                <a:spcPct val="90000"/>
              </a:lnSpc>
              <a:spcBef>
                <a:spcPts val="1000"/>
              </a:spcBef>
              <a:buClr>
                <a:schemeClr val="tx1">
                  <a:lumMod val="90000"/>
                  <a:lumOff val="10000"/>
                </a:schemeClr>
              </a:buClr>
              <a:buSzPct val="8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ts val="600"/>
              </a:spcBef>
              <a:buClr>
                <a:schemeClr val="tx1">
                  <a:lumMod val="90000"/>
                  <a:lumOff val="10000"/>
                </a:schemeClr>
              </a:buClr>
              <a:buSzPct val="80000"/>
              <a:buFont typeface="Arial" pitchFamily="34" charset="0"/>
              <a:buNone/>
              <a:defRPr sz="1600" b="1" kern="1200">
                <a:solidFill>
                  <a:schemeClr val="tx1"/>
                </a:solidFill>
                <a:latin typeface="+mn-lt"/>
                <a:ea typeface="+mn-ea"/>
                <a:cs typeface="+mn-cs"/>
              </a:defRPr>
            </a:lvl9pPr>
          </a:lstStyle>
          <a:p>
            <a:pPr marL="342900" indent="-342900">
              <a:buFontTx/>
              <a:buChar char="-"/>
            </a:pPr>
            <a:endParaRPr lang="en-CA" b="1" u="sng" dirty="0"/>
          </a:p>
        </p:txBody>
      </p:sp>
    </p:spTree>
    <p:extLst>
      <p:ext uri="{BB962C8B-B14F-4D97-AF65-F5344CB8AC3E}">
        <p14:creationId xmlns:p14="http://schemas.microsoft.com/office/powerpoint/2010/main" val="207796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1)">
                                      <p:cBhvr>
                                        <p:cTn id="7" dur="2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of Interest</a:t>
            </a:r>
          </a:p>
        </p:txBody>
      </p:sp>
      <p:pic>
        <p:nvPicPr>
          <p:cNvPr id="1028" name="Picture 4" descr="Should we use questions to teach? – Part 1 | ...to the real.">
            <a:extLst>
              <a:ext uri="{FF2B5EF4-FFF2-40B4-BE49-F238E27FC236}">
                <a16:creationId xmlns:a16="http://schemas.microsoft.com/office/drawing/2014/main" id="{BB2C7342-FA26-4707-83E2-FE25B524C0A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46540" y="1794785"/>
            <a:ext cx="4716144" cy="471614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sz="half" idx="1"/>
          </p:nvPr>
        </p:nvSpPr>
        <p:spPr>
          <a:xfrm>
            <a:off x="1488167" y="1984248"/>
            <a:ext cx="8062629" cy="4187952"/>
          </a:xfrm>
        </p:spPr>
        <p:txBody>
          <a:bodyPr>
            <a:noAutofit/>
          </a:bodyPr>
          <a:lstStyle/>
          <a:p>
            <a:pPr marL="169863" indent="0">
              <a:lnSpc>
                <a:spcPct val="100000"/>
              </a:lnSpc>
              <a:spcAft>
                <a:spcPts val="800"/>
              </a:spcAft>
              <a:buNone/>
            </a:pPr>
            <a:r>
              <a:rPr lang="en-CA" sz="2000" b="1" dirty="0">
                <a:effectLst/>
                <a:latin typeface="+mj-lt"/>
                <a:ea typeface="Times New Roman" panose="02020603050405020304" pitchFamily="18" charset="0"/>
                <a:cs typeface="Arial" panose="020B0604020202020204" pitchFamily="34" charset="0"/>
              </a:rPr>
              <a:t>1. Historical correlations</a:t>
            </a:r>
            <a:r>
              <a:rPr lang="en-CA" sz="2000" b="1" dirty="0">
                <a:latin typeface="+mj-lt"/>
                <a:ea typeface="Times New Roman" panose="02020603050405020304" pitchFamily="18" charset="0"/>
                <a:cs typeface="Arial" panose="020B0604020202020204" pitchFamily="34" charset="0"/>
              </a:rPr>
              <a:t> between:</a:t>
            </a:r>
            <a:endParaRPr lang="en-CA" sz="2000" b="1" dirty="0">
              <a:effectLst/>
              <a:latin typeface="+mj-lt"/>
              <a:ea typeface="Times New Roman" panose="02020603050405020304" pitchFamily="18" charset="0"/>
              <a:cs typeface="Arial" panose="020B0604020202020204" pitchFamily="34" charset="0"/>
            </a:endParaRPr>
          </a:p>
          <a:p>
            <a:pPr marL="455613" indent="-285750">
              <a:lnSpc>
                <a:spcPct val="100000"/>
              </a:lnSpc>
              <a:spcAft>
                <a:spcPts val="800"/>
              </a:spcAft>
              <a:buFont typeface="Wingdings" panose="05000000000000000000" pitchFamily="2" charset="2"/>
              <a:buChar char="v"/>
            </a:pPr>
            <a:r>
              <a:rPr lang="en-CA" sz="1800" dirty="0">
                <a:effectLst/>
                <a:latin typeface="+mj-lt"/>
                <a:ea typeface="Times New Roman" panose="02020603050405020304" pitchFamily="18" charset="0"/>
                <a:cs typeface="Arial" panose="020B0604020202020204" pitchFamily="34" charset="0"/>
              </a:rPr>
              <a:t>Crude Exports </a:t>
            </a:r>
            <a:r>
              <a:rPr lang="en-CA" sz="1800" dirty="0">
                <a:latin typeface="+mj-lt"/>
                <a:ea typeface="Times New Roman" panose="02020603050405020304" pitchFamily="18" charset="0"/>
                <a:cs typeface="Arial" panose="020B0604020202020204" pitchFamily="34" charset="0"/>
              </a:rPr>
              <a:t>vs. </a:t>
            </a:r>
            <a:r>
              <a:rPr lang="en-CA" sz="1800" dirty="0">
                <a:effectLst/>
                <a:latin typeface="+mj-lt"/>
                <a:ea typeface="Times New Roman" panose="02020603050405020304" pitchFamily="18" charset="0"/>
                <a:cs typeface="Arial" panose="020B0604020202020204" pitchFamily="34" charset="0"/>
              </a:rPr>
              <a:t>Dollars</a:t>
            </a:r>
          </a:p>
          <a:p>
            <a:pPr marL="455613" indent="-285750">
              <a:lnSpc>
                <a:spcPct val="100000"/>
              </a:lnSpc>
              <a:spcAft>
                <a:spcPts val="800"/>
              </a:spcAft>
              <a:buFont typeface="Wingdings" panose="05000000000000000000" pitchFamily="2" charset="2"/>
              <a:buChar char="v"/>
            </a:pPr>
            <a:r>
              <a:rPr lang="en-CA" sz="1800" dirty="0">
                <a:latin typeface="+mj-lt"/>
                <a:ea typeface="Times New Roman" panose="02020603050405020304" pitchFamily="18" charset="0"/>
                <a:cs typeface="Arial" panose="020B0604020202020204" pitchFamily="34" charset="0"/>
              </a:rPr>
              <a:t>Crude GDP Contribution vs. Dollars</a:t>
            </a:r>
            <a:endParaRPr lang="en-CA" sz="1800" dirty="0">
              <a:effectLst/>
              <a:latin typeface="+mj-lt"/>
              <a:ea typeface="Times New Roman" panose="02020603050405020304" pitchFamily="18" charset="0"/>
              <a:cs typeface="Arial" panose="020B0604020202020204" pitchFamily="34" charset="0"/>
            </a:endParaRPr>
          </a:p>
          <a:p>
            <a:pPr marL="169863" indent="0">
              <a:lnSpc>
                <a:spcPct val="100000"/>
              </a:lnSpc>
              <a:spcAft>
                <a:spcPts val="800"/>
              </a:spcAft>
              <a:buNone/>
            </a:pPr>
            <a:r>
              <a:rPr lang="en-CA" sz="2000" b="1" dirty="0">
                <a:latin typeface="+mj-lt"/>
                <a:ea typeface="Times New Roman" panose="02020603050405020304" pitchFamily="18" charset="0"/>
                <a:cs typeface="Arial" panose="020B0604020202020204" pitchFamily="34" charset="0"/>
              </a:rPr>
              <a:t>2. Forecast of dollar strength in the evolving energy industry?</a:t>
            </a:r>
            <a:endParaRPr lang="en-CA" b="1" dirty="0">
              <a:latin typeface="+mj-lt"/>
              <a:ea typeface="Times New Roman" panose="02020603050405020304" pitchFamily="18" charset="0"/>
              <a:cs typeface="Arial" panose="020B0604020202020204" pitchFamily="34" charset="0"/>
            </a:endParaRPr>
          </a:p>
          <a:p>
            <a:pPr marL="455613" indent="-285750">
              <a:lnSpc>
                <a:spcPct val="100000"/>
              </a:lnSpc>
              <a:spcAft>
                <a:spcPts val="800"/>
              </a:spcAft>
              <a:buFont typeface="Wingdings" panose="05000000000000000000" pitchFamily="2" charset="2"/>
              <a:buChar char="v"/>
            </a:pPr>
            <a:r>
              <a:rPr lang="en-CA" sz="1800" dirty="0">
                <a:effectLst/>
                <a:latin typeface="+mj-lt"/>
                <a:ea typeface="Times New Roman" panose="02020603050405020304" pitchFamily="18" charset="0"/>
                <a:cs typeface="Arial" panose="020B0604020202020204" pitchFamily="34" charset="0"/>
              </a:rPr>
              <a:t>Renewable Energy </a:t>
            </a:r>
            <a:r>
              <a:rPr lang="en-CA" sz="1800" dirty="0">
                <a:latin typeface="+mj-lt"/>
                <a:ea typeface="Times New Roman" panose="02020603050405020304" pitchFamily="18" charset="0"/>
                <a:cs typeface="Arial" panose="020B0604020202020204" pitchFamily="34" charset="0"/>
              </a:rPr>
              <a:t>P</a:t>
            </a:r>
            <a:r>
              <a:rPr lang="en-CA" sz="1800" dirty="0">
                <a:effectLst/>
                <a:latin typeface="+mj-lt"/>
                <a:ea typeface="Times New Roman" panose="02020603050405020304" pitchFamily="18" charset="0"/>
                <a:cs typeface="Arial" panose="020B0604020202020204" pitchFamily="34" charset="0"/>
              </a:rPr>
              <a:t>roduction and Projection into Future</a:t>
            </a:r>
            <a:endParaRPr lang="en-CA" sz="1800" dirty="0">
              <a:latin typeface="+mj-lt"/>
              <a:ea typeface="SimSun" panose="02010600030101010101" pitchFamily="2" charset="-122"/>
              <a:cs typeface="Arial" panose="020B0604020202020204" pitchFamily="34" charset="0"/>
            </a:endParaRPr>
          </a:p>
          <a:p>
            <a:pPr marL="455613" indent="-285750">
              <a:lnSpc>
                <a:spcPct val="100000"/>
              </a:lnSpc>
              <a:spcAft>
                <a:spcPts val="800"/>
              </a:spcAft>
              <a:buFont typeface="Wingdings" panose="05000000000000000000" pitchFamily="2" charset="2"/>
              <a:buChar char="v"/>
            </a:pPr>
            <a:r>
              <a:rPr lang="en-CA" sz="1800" dirty="0">
                <a:latin typeface="+mj-lt"/>
                <a:ea typeface="SimSun" panose="02010600030101010101" pitchFamily="2" charset="-122"/>
                <a:cs typeface="Arial" panose="020B0604020202020204" pitchFamily="34" charset="0"/>
              </a:rPr>
              <a:t>Renewable Energy Production vs. Dollar</a:t>
            </a:r>
            <a:endParaRPr lang="en-CA" sz="1800" b="1" dirty="0">
              <a:latin typeface="+mj-lt"/>
              <a:ea typeface="SimSun" panose="02010600030101010101" pitchFamily="2" charset="-122"/>
              <a:cs typeface="Arial" panose="020B0604020202020204" pitchFamily="34" charset="0"/>
            </a:endParaRPr>
          </a:p>
        </p:txBody>
      </p:sp>
    </p:spTree>
    <p:extLst>
      <p:ext uri="{BB962C8B-B14F-4D97-AF65-F5344CB8AC3E}">
        <p14:creationId xmlns:p14="http://schemas.microsoft.com/office/powerpoint/2010/main" val="1354812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Exploration</a:t>
            </a:r>
          </a:p>
        </p:txBody>
      </p:sp>
      <p:grpSp>
        <p:nvGrpSpPr>
          <p:cNvPr id="33" name="Group 32">
            <a:extLst>
              <a:ext uri="{FF2B5EF4-FFF2-40B4-BE49-F238E27FC236}">
                <a16:creationId xmlns:a16="http://schemas.microsoft.com/office/drawing/2014/main" id="{A5CF8ECB-BCB4-4979-AF0A-9D2FAE0ED549}"/>
              </a:ext>
            </a:extLst>
          </p:cNvPr>
          <p:cNvGrpSpPr/>
          <p:nvPr/>
        </p:nvGrpSpPr>
        <p:grpSpPr>
          <a:xfrm>
            <a:off x="1636712" y="2352783"/>
            <a:ext cx="5033764" cy="1095525"/>
            <a:chOff x="1636712" y="2352783"/>
            <a:chExt cx="5033764" cy="1095525"/>
          </a:xfrm>
        </p:grpSpPr>
        <p:sp>
          <p:nvSpPr>
            <p:cNvPr id="27" name="Freeform: Shape 26" title="Step 1 task">
              <a:extLst>
                <a:ext uri="{FF2B5EF4-FFF2-40B4-BE49-F238E27FC236}">
                  <a16:creationId xmlns:a16="http://schemas.microsoft.com/office/drawing/2014/main" id="{45D84280-4F16-49AC-96D4-AB6C6300ECC8}"/>
                </a:ext>
              </a:extLst>
            </p:cNvPr>
            <p:cNvSpPr/>
            <p:nvPr/>
          </p:nvSpPr>
          <p:spPr>
            <a:xfrm>
              <a:off x="1636712" y="2574183"/>
              <a:ext cx="5033764" cy="874125"/>
            </a:xfrm>
            <a:custGeom>
              <a:avLst/>
              <a:gdLst>
                <a:gd name="connsiteX0" fmla="*/ 0 w 5033764"/>
                <a:gd name="connsiteY0" fmla="*/ 0 h 874125"/>
                <a:gd name="connsiteX1" fmla="*/ 5033764 w 5033764"/>
                <a:gd name="connsiteY1" fmla="*/ 0 h 874125"/>
                <a:gd name="connsiteX2" fmla="*/ 5033764 w 5033764"/>
                <a:gd name="connsiteY2" fmla="*/ 874125 h 874125"/>
                <a:gd name="connsiteX3" fmla="*/ 0 w 5033764"/>
                <a:gd name="connsiteY3" fmla="*/ 874125 h 874125"/>
                <a:gd name="connsiteX4" fmla="*/ 0 w 5033764"/>
                <a:gd name="connsiteY4" fmla="*/ 0 h 874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3764" h="874125">
                  <a:moveTo>
                    <a:pt x="0" y="0"/>
                  </a:moveTo>
                  <a:lnTo>
                    <a:pt x="5033764" y="0"/>
                  </a:lnTo>
                  <a:lnTo>
                    <a:pt x="5033764" y="874125"/>
                  </a:lnTo>
                  <a:lnTo>
                    <a:pt x="0" y="874125"/>
                  </a:lnTo>
                  <a:lnTo>
                    <a:pt x="0" y="0"/>
                  </a:lnTo>
                  <a:close/>
                </a:path>
              </a:pathLst>
            </a:custGeom>
          </p:spPr>
          <p:style>
            <a:lnRef idx="2">
              <a:schemeClr val="accent6">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90676" tIns="312420" rIns="39067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EIA – US Energy Information Administration</a:t>
              </a:r>
            </a:p>
            <a:p>
              <a:pPr marL="114300" lvl="1" indent="-114300" algn="l" defTabSz="666750">
                <a:lnSpc>
                  <a:spcPct val="90000"/>
                </a:lnSpc>
                <a:spcBef>
                  <a:spcPct val="0"/>
                </a:spcBef>
                <a:spcAft>
                  <a:spcPct val="15000"/>
                </a:spcAft>
                <a:buChar char="•"/>
              </a:pPr>
              <a:r>
                <a:rPr lang="en-US" sz="1500" kern="1200" dirty="0"/>
                <a:t>STATCAN – Statistics Canada</a:t>
              </a:r>
            </a:p>
          </p:txBody>
        </p:sp>
        <p:sp>
          <p:nvSpPr>
            <p:cNvPr id="28" name="Freeform: Shape 27" title="Step 1 title">
              <a:extLst>
                <a:ext uri="{FF2B5EF4-FFF2-40B4-BE49-F238E27FC236}">
                  <a16:creationId xmlns:a16="http://schemas.microsoft.com/office/drawing/2014/main" id="{B45FC935-1418-46EE-9547-F04F5D8D179A}"/>
                </a:ext>
              </a:extLst>
            </p:cNvPr>
            <p:cNvSpPr/>
            <p:nvPr/>
          </p:nvSpPr>
          <p:spPr>
            <a:xfrm>
              <a:off x="1888400" y="2352783"/>
              <a:ext cx="3523634" cy="442800"/>
            </a:xfrm>
            <a:custGeom>
              <a:avLst/>
              <a:gdLst>
                <a:gd name="connsiteX0" fmla="*/ 0 w 3523634"/>
                <a:gd name="connsiteY0" fmla="*/ 73801 h 442800"/>
                <a:gd name="connsiteX1" fmla="*/ 73801 w 3523634"/>
                <a:gd name="connsiteY1" fmla="*/ 0 h 442800"/>
                <a:gd name="connsiteX2" fmla="*/ 3449833 w 3523634"/>
                <a:gd name="connsiteY2" fmla="*/ 0 h 442800"/>
                <a:gd name="connsiteX3" fmla="*/ 3523634 w 3523634"/>
                <a:gd name="connsiteY3" fmla="*/ 73801 h 442800"/>
                <a:gd name="connsiteX4" fmla="*/ 3523634 w 3523634"/>
                <a:gd name="connsiteY4" fmla="*/ 368999 h 442800"/>
                <a:gd name="connsiteX5" fmla="*/ 3449833 w 3523634"/>
                <a:gd name="connsiteY5" fmla="*/ 442800 h 442800"/>
                <a:gd name="connsiteX6" fmla="*/ 73801 w 3523634"/>
                <a:gd name="connsiteY6" fmla="*/ 442800 h 442800"/>
                <a:gd name="connsiteX7" fmla="*/ 0 w 3523634"/>
                <a:gd name="connsiteY7" fmla="*/ 368999 h 442800"/>
                <a:gd name="connsiteX8" fmla="*/ 0 w 3523634"/>
                <a:gd name="connsiteY8" fmla="*/ 73801 h 44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23634" h="442800">
                  <a:moveTo>
                    <a:pt x="0" y="73801"/>
                  </a:moveTo>
                  <a:cubicBezTo>
                    <a:pt x="0" y="33042"/>
                    <a:pt x="33042" y="0"/>
                    <a:pt x="73801" y="0"/>
                  </a:cubicBezTo>
                  <a:lnTo>
                    <a:pt x="3449833" y="0"/>
                  </a:lnTo>
                  <a:cubicBezTo>
                    <a:pt x="3490592" y="0"/>
                    <a:pt x="3523634" y="33042"/>
                    <a:pt x="3523634" y="73801"/>
                  </a:cubicBezTo>
                  <a:lnTo>
                    <a:pt x="3523634" y="368999"/>
                  </a:lnTo>
                  <a:cubicBezTo>
                    <a:pt x="3523634" y="409758"/>
                    <a:pt x="3490592" y="442800"/>
                    <a:pt x="3449833" y="442800"/>
                  </a:cubicBezTo>
                  <a:lnTo>
                    <a:pt x="73801" y="442800"/>
                  </a:lnTo>
                  <a:cubicBezTo>
                    <a:pt x="33042" y="442800"/>
                    <a:pt x="0" y="409758"/>
                    <a:pt x="0" y="368999"/>
                  </a:cubicBezTo>
                  <a:lnTo>
                    <a:pt x="0" y="73801"/>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54801" tIns="21616" rIns="154801" bIns="21616" numCol="1" spcCol="1270" anchor="ctr" anchorCtr="0">
              <a:noAutofit/>
            </a:bodyPr>
            <a:lstStyle/>
            <a:p>
              <a:pPr marL="0" lvl="0" indent="0" algn="l" defTabSz="666750">
                <a:lnSpc>
                  <a:spcPct val="90000"/>
                </a:lnSpc>
                <a:spcBef>
                  <a:spcPct val="0"/>
                </a:spcBef>
                <a:spcAft>
                  <a:spcPct val="35000"/>
                </a:spcAft>
                <a:buNone/>
              </a:pPr>
              <a:r>
                <a:rPr lang="en-US" sz="1500" dirty="0"/>
                <a:t>Data</a:t>
              </a:r>
              <a:r>
                <a:rPr lang="en-US" sz="1500" kern="1200" dirty="0"/>
                <a:t> 1 Crude Export</a:t>
              </a:r>
            </a:p>
          </p:txBody>
        </p:sp>
      </p:grpSp>
      <p:grpSp>
        <p:nvGrpSpPr>
          <p:cNvPr id="34" name="Group 33">
            <a:extLst>
              <a:ext uri="{FF2B5EF4-FFF2-40B4-BE49-F238E27FC236}">
                <a16:creationId xmlns:a16="http://schemas.microsoft.com/office/drawing/2014/main" id="{EC840754-14B5-4EC3-961D-538ED2D10B8E}"/>
              </a:ext>
            </a:extLst>
          </p:cNvPr>
          <p:cNvGrpSpPr/>
          <p:nvPr/>
        </p:nvGrpSpPr>
        <p:grpSpPr>
          <a:xfrm>
            <a:off x="1636712" y="3529309"/>
            <a:ext cx="5033764" cy="1095525"/>
            <a:chOff x="1636712" y="3529309"/>
            <a:chExt cx="5033764" cy="1095525"/>
          </a:xfrm>
        </p:grpSpPr>
        <p:sp>
          <p:nvSpPr>
            <p:cNvPr id="29" name="Freeform: Shape 28" title="Step 2 task">
              <a:extLst>
                <a:ext uri="{FF2B5EF4-FFF2-40B4-BE49-F238E27FC236}">
                  <a16:creationId xmlns:a16="http://schemas.microsoft.com/office/drawing/2014/main" id="{AD03E90B-CB2F-454D-97C0-9E907BBADDC2}"/>
                </a:ext>
              </a:extLst>
            </p:cNvPr>
            <p:cNvSpPr/>
            <p:nvPr/>
          </p:nvSpPr>
          <p:spPr>
            <a:xfrm>
              <a:off x="1636712" y="3750709"/>
              <a:ext cx="5033764" cy="874125"/>
            </a:xfrm>
            <a:custGeom>
              <a:avLst/>
              <a:gdLst>
                <a:gd name="connsiteX0" fmla="*/ 0 w 5033764"/>
                <a:gd name="connsiteY0" fmla="*/ 0 h 874125"/>
                <a:gd name="connsiteX1" fmla="*/ 5033764 w 5033764"/>
                <a:gd name="connsiteY1" fmla="*/ 0 h 874125"/>
                <a:gd name="connsiteX2" fmla="*/ 5033764 w 5033764"/>
                <a:gd name="connsiteY2" fmla="*/ 874125 h 874125"/>
                <a:gd name="connsiteX3" fmla="*/ 0 w 5033764"/>
                <a:gd name="connsiteY3" fmla="*/ 874125 h 874125"/>
                <a:gd name="connsiteX4" fmla="*/ 0 w 5033764"/>
                <a:gd name="connsiteY4" fmla="*/ 0 h 874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3764" h="874125">
                  <a:moveTo>
                    <a:pt x="0" y="0"/>
                  </a:moveTo>
                  <a:lnTo>
                    <a:pt x="5033764" y="0"/>
                  </a:lnTo>
                  <a:lnTo>
                    <a:pt x="5033764" y="874125"/>
                  </a:lnTo>
                  <a:lnTo>
                    <a:pt x="0" y="874125"/>
                  </a:lnTo>
                  <a:lnTo>
                    <a:pt x="0" y="0"/>
                  </a:lnTo>
                  <a:close/>
                </a:path>
              </a:pathLst>
            </a:custGeom>
          </p:spPr>
          <p:style>
            <a:lnRef idx="2">
              <a:schemeClr val="accent6">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90676" tIns="312420" rIns="39067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Trading Economics.com</a:t>
              </a:r>
            </a:p>
            <a:p>
              <a:pPr marL="114300" lvl="1" indent="-114300" algn="l" defTabSz="666750">
                <a:lnSpc>
                  <a:spcPct val="90000"/>
                </a:lnSpc>
                <a:spcBef>
                  <a:spcPct val="0"/>
                </a:spcBef>
                <a:spcAft>
                  <a:spcPct val="15000"/>
                </a:spcAft>
                <a:buChar char="•"/>
              </a:pPr>
              <a:r>
                <a:rPr lang="en-US" sz="1500" kern="1200" dirty="0"/>
                <a:t>Exchange Rate API (open source)</a:t>
              </a:r>
            </a:p>
          </p:txBody>
        </p:sp>
        <p:sp>
          <p:nvSpPr>
            <p:cNvPr id="30" name="Freeform: Shape 29" title="Step 2 title">
              <a:extLst>
                <a:ext uri="{FF2B5EF4-FFF2-40B4-BE49-F238E27FC236}">
                  <a16:creationId xmlns:a16="http://schemas.microsoft.com/office/drawing/2014/main" id="{97E3C5A5-69B9-49BB-8AEA-2BF89F834858}"/>
                </a:ext>
              </a:extLst>
            </p:cNvPr>
            <p:cNvSpPr/>
            <p:nvPr/>
          </p:nvSpPr>
          <p:spPr>
            <a:xfrm>
              <a:off x="1888400" y="3529309"/>
              <a:ext cx="3523634" cy="442800"/>
            </a:xfrm>
            <a:custGeom>
              <a:avLst/>
              <a:gdLst>
                <a:gd name="connsiteX0" fmla="*/ 0 w 3523634"/>
                <a:gd name="connsiteY0" fmla="*/ 73801 h 442800"/>
                <a:gd name="connsiteX1" fmla="*/ 73801 w 3523634"/>
                <a:gd name="connsiteY1" fmla="*/ 0 h 442800"/>
                <a:gd name="connsiteX2" fmla="*/ 3449833 w 3523634"/>
                <a:gd name="connsiteY2" fmla="*/ 0 h 442800"/>
                <a:gd name="connsiteX3" fmla="*/ 3523634 w 3523634"/>
                <a:gd name="connsiteY3" fmla="*/ 73801 h 442800"/>
                <a:gd name="connsiteX4" fmla="*/ 3523634 w 3523634"/>
                <a:gd name="connsiteY4" fmla="*/ 368999 h 442800"/>
                <a:gd name="connsiteX5" fmla="*/ 3449833 w 3523634"/>
                <a:gd name="connsiteY5" fmla="*/ 442800 h 442800"/>
                <a:gd name="connsiteX6" fmla="*/ 73801 w 3523634"/>
                <a:gd name="connsiteY6" fmla="*/ 442800 h 442800"/>
                <a:gd name="connsiteX7" fmla="*/ 0 w 3523634"/>
                <a:gd name="connsiteY7" fmla="*/ 368999 h 442800"/>
                <a:gd name="connsiteX8" fmla="*/ 0 w 3523634"/>
                <a:gd name="connsiteY8" fmla="*/ 73801 h 44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23634" h="442800">
                  <a:moveTo>
                    <a:pt x="0" y="73801"/>
                  </a:moveTo>
                  <a:cubicBezTo>
                    <a:pt x="0" y="33042"/>
                    <a:pt x="33042" y="0"/>
                    <a:pt x="73801" y="0"/>
                  </a:cubicBezTo>
                  <a:lnTo>
                    <a:pt x="3449833" y="0"/>
                  </a:lnTo>
                  <a:cubicBezTo>
                    <a:pt x="3490592" y="0"/>
                    <a:pt x="3523634" y="33042"/>
                    <a:pt x="3523634" y="73801"/>
                  </a:cubicBezTo>
                  <a:lnTo>
                    <a:pt x="3523634" y="368999"/>
                  </a:lnTo>
                  <a:cubicBezTo>
                    <a:pt x="3523634" y="409758"/>
                    <a:pt x="3490592" y="442800"/>
                    <a:pt x="3449833" y="442800"/>
                  </a:cubicBezTo>
                  <a:lnTo>
                    <a:pt x="73801" y="442800"/>
                  </a:lnTo>
                  <a:cubicBezTo>
                    <a:pt x="33042" y="442800"/>
                    <a:pt x="0" y="409758"/>
                    <a:pt x="0" y="368999"/>
                  </a:cubicBezTo>
                  <a:lnTo>
                    <a:pt x="0" y="73801"/>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54801" tIns="21616" rIns="154801" bIns="21616" numCol="1" spcCol="1270" anchor="ctr" anchorCtr="0">
              <a:noAutofit/>
            </a:bodyPr>
            <a:lstStyle/>
            <a:p>
              <a:pPr marL="0" lvl="0" indent="0" algn="l" defTabSz="666750">
                <a:lnSpc>
                  <a:spcPct val="90000"/>
                </a:lnSpc>
                <a:spcBef>
                  <a:spcPct val="0"/>
                </a:spcBef>
                <a:spcAft>
                  <a:spcPct val="35000"/>
                </a:spcAft>
                <a:buNone/>
              </a:pPr>
              <a:r>
                <a:rPr lang="en-US" sz="1500" dirty="0"/>
                <a:t>Data 2</a:t>
              </a:r>
              <a:r>
                <a:rPr lang="en-US" sz="1500" kern="1200" dirty="0"/>
                <a:t> Dollars Strength</a:t>
              </a:r>
            </a:p>
          </p:txBody>
        </p:sp>
      </p:grpSp>
      <p:grpSp>
        <p:nvGrpSpPr>
          <p:cNvPr id="35" name="Group 34">
            <a:extLst>
              <a:ext uri="{FF2B5EF4-FFF2-40B4-BE49-F238E27FC236}">
                <a16:creationId xmlns:a16="http://schemas.microsoft.com/office/drawing/2014/main" id="{047B7542-89D6-4ACF-97C7-7BBC6329F501}"/>
              </a:ext>
            </a:extLst>
          </p:cNvPr>
          <p:cNvGrpSpPr/>
          <p:nvPr/>
        </p:nvGrpSpPr>
        <p:grpSpPr>
          <a:xfrm>
            <a:off x="1636712" y="4705834"/>
            <a:ext cx="5033764" cy="1095525"/>
            <a:chOff x="1636712" y="4705834"/>
            <a:chExt cx="5033764" cy="1095525"/>
          </a:xfrm>
        </p:grpSpPr>
        <p:sp>
          <p:nvSpPr>
            <p:cNvPr id="31" name="Freeform: Shape 30" title="Step 3 task">
              <a:extLst>
                <a:ext uri="{FF2B5EF4-FFF2-40B4-BE49-F238E27FC236}">
                  <a16:creationId xmlns:a16="http://schemas.microsoft.com/office/drawing/2014/main" id="{076E6CCC-A8AD-408A-9AFE-B8550FED6988}"/>
                </a:ext>
              </a:extLst>
            </p:cNvPr>
            <p:cNvSpPr/>
            <p:nvPr/>
          </p:nvSpPr>
          <p:spPr>
            <a:xfrm>
              <a:off x="1636712" y="4927234"/>
              <a:ext cx="5033764" cy="874125"/>
            </a:xfrm>
            <a:custGeom>
              <a:avLst/>
              <a:gdLst>
                <a:gd name="connsiteX0" fmla="*/ 0 w 5033764"/>
                <a:gd name="connsiteY0" fmla="*/ 0 h 874125"/>
                <a:gd name="connsiteX1" fmla="*/ 5033764 w 5033764"/>
                <a:gd name="connsiteY1" fmla="*/ 0 h 874125"/>
                <a:gd name="connsiteX2" fmla="*/ 5033764 w 5033764"/>
                <a:gd name="connsiteY2" fmla="*/ 874125 h 874125"/>
                <a:gd name="connsiteX3" fmla="*/ 0 w 5033764"/>
                <a:gd name="connsiteY3" fmla="*/ 874125 h 874125"/>
                <a:gd name="connsiteX4" fmla="*/ 0 w 5033764"/>
                <a:gd name="connsiteY4" fmla="*/ 0 h 874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3764" h="874125">
                  <a:moveTo>
                    <a:pt x="0" y="0"/>
                  </a:moveTo>
                  <a:lnTo>
                    <a:pt x="5033764" y="0"/>
                  </a:lnTo>
                  <a:lnTo>
                    <a:pt x="5033764" y="874125"/>
                  </a:lnTo>
                  <a:lnTo>
                    <a:pt x="0" y="874125"/>
                  </a:lnTo>
                  <a:lnTo>
                    <a:pt x="0" y="0"/>
                  </a:lnTo>
                  <a:close/>
                </a:path>
              </a:pathLst>
            </a:custGeom>
          </p:spPr>
          <p:style>
            <a:lnRef idx="2">
              <a:schemeClr val="accent6">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90676" tIns="312420" rIns="390676"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BEA – Bureau of Economic Analysis</a:t>
              </a:r>
            </a:p>
            <a:p>
              <a:pPr marL="114300" lvl="1" indent="-114300" algn="l" defTabSz="666750">
                <a:lnSpc>
                  <a:spcPct val="90000"/>
                </a:lnSpc>
                <a:spcBef>
                  <a:spcPct val="0"/>
                </a:spcBef>
                <a:spcAft>
                  <a:spcPct val="15000"/>
                </a:spcAft>
                <a:buChar char="•"/>
              </a:pPr>
              <a:r>
                <a:rPr lang="en-US" sz="1500" kern="1200" dirty="0"/>
                <a:t>CER – Canadian Energy Regulator</a:t>
              </a:r>
            </a:p>
          </p:txBody>
        </p:sp>
        <p:sp>
          <p:nvSpPr>
            <p:cNvPr id="32" name="Freeform: Shape 31" title="Step 3 title">
              <a:extLst>
                <a:ext uri="{FF2B5EF4-FFF2-40B4-BE49-F238E27FC236}">
                  <a16:creationId xmlns:a16="http://schemas.microsoft.com/office/drawing/2014/main" id="{11D4A05F-F3CE-403C-9B8D-9F0A9A6EB269}"/>
                </a:ext>
              </a:extLst>
            </p:cNvPr>
            <p:cNvSpPr/>
            <p:nvPr/>
          </p:nvSpPr>
          <p:spPr>
            <a:xfrm>
              <a:off x="1888400" y="4705834"/>
              <a:ext cx="3523634" cy="442800"/>
            </a:xfrm>
            <a:custGeom>
              <a:avLst/>
              <a:gdLst>
                <a:gd name="connsiteX0" fmla="*/ 0 w 3523634"/>
                <a:gd name="connsiteY0" fmla="*/ 73801 h 442800"/>
                <a:gd name="connsiteX1" fmla="*/ 73801 w 3523634"/>
                <a:gd name="connsiteY1" fmla="*/ 0 h 442800"/>
                <a:gd name="connsiteX2" fmla="*/ 3449833 w 3523634"/>
                <a:gd name="connsiteY2" fmla="*/ 0 h 442800"/>
                <a:gd name="connsiteX3" fmla="*/ 3523634 w 3523634"/>
                <a:gd name="connsiteY3" fmla="*/ 73801 h 442800"/>
                <a:gd name="connsiteX4" fmla="*/ 3523634 w 3523634"/>
                <a:gd name="connsiteY4" fmla="*/ 368999 h 442800"/>
                <a:gd name="connsiteX5" fmla="*/ 3449833 w 3523634"/>
                <a:gd name="connsiteY5" fmla="*/ 442800 h 442800"/>
                <a:gd name="connsiteX6" fmla="*/ 73801 w 3523634"/>
                <a:gd name="connsiteY6" fmla="*/ 442800 h 442800"/>
                <a:gd name="connsiteX7" fmla="*/ 0 w 3523634"/>
                <a:gd name="connsiteY7" fmla="*/ 368999 h 442800"/>
                <a:gd name="connsiteX8" fmla="*/ 0 w 3523634"/>
                <a:gd name="connsiteY8" fmla="*/ 73801 h 44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23634" h="442800">
                  <a:moveTo>
                    <a:pt x="0" y="73801"/>
                  </a:moveTo>
                  <a:cubicBezTo>
                    <a:pt x="0" y="33042"/>
                    <a:pt x="33042" y="0"/>
                    <a:pt x="73801" y="0"/>
                  </a:cubicBezTo>
                  <a:lnTo>
                    <a:pt x="3449833" y="0"/>
                  </a:lnTo>
                  <a:cubicBezTo>
                    <a:pt x="3490592" y="0"/>
                    <a:pt x="3523634" y="33042"/>
                    <a:pt x="3523634" y="73801"/>
                  </a:cubicBezTo>
                  <a:lnTo>
                    <a:pt x="3523634" y="368999"/>
                  </a:lnTo>
                  <a:cubicBezTo>
                    <a:pt x="3523634" y="409758"/>
                    <a:pt x="3490592" y="442800"/>
                    <a:pt x="3449833" y="442800"/>
                  </a:cubicBezTo>
                  <a:lnTo>
                    <a:pt x="73801" y="442800"/>
                  </a:lnTo>
                  <a:cubicBezTo>
                    <a:pt x="33042" y="442800"/>
                    <a:pt x="0" y="409758"/>
                    <a:pt x="0" y="368999"/>
                  </a:cubicBezTo>
                  <a:lnTo>
                    <a:pt x="0" y="73801"/>
                  </a:lnTo>
                  <a:close/>
                </a:path>
              </a:pathLst>
            </a:cu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54801" tIns="21616" rIns="154801" bIns="21616" numCol="1" spcCol="1270" anchor="ctr" anchorCtr="0">
              <a:noAutofit/>
            </a:bodyPr>
            <a:lstStyle/>
            <a:p>
              <a:pPr marL="0" lvl="0" indent="0" algn="l" defTabSz="666750">
                <a:lnSpc>
                  <a:spcPct val="90000"/>
                </a:lnSpc>
                <a:spcBef>
                  <a:spcPct val="0"/>
                </a:spcBef>
                <a:spcAft>
                  <a:spcPct val="35000"/>
                </a:spcAft>
                <a:buNone/>
              </a:pPr>
              <a:r>
                <a:rPr lang="en-US" sz="1500" dirty="0"/>
                <a:t>Data</a:t>
              </a:r>
              <a:r>
                <a:rPr lang="en-US" sz="1500" kern="1200" dirty="0"/>
                <a:t> 3 Renewable Energy</a:t>
              </a:r>
            </a:p>
          </p:txBody>
        </p:sp>
      </p:grpSp>
      <p:grpSp>
        <p:nvGrpSpPr>
          <p:cNvPr id="24" name="Group 23">
            <a:extLst>
              <a:ext uri="{FF2B5EF4-FFF2-40B4-BE49-F238E27FC236}">
                <a16:creationId xmlns:a16="http://schemas.microsoft.com/office/drawing/2014/main" id="{2A5EE460-236A-45D1-A554-3EA4F5A83C9C}"/>
              </a:ext>
            </a:extLst>
          </p:cNvPr>
          <p:cNvGrpSpPr/>
          <p:nvPr/>
        </p:nvGrpSpPr>
        <p:grpSpPr>
          <a:xfrm>
            <a:off x="6742484" y="2636912"/>
            <a:ext cx="4642644" cy="1440159"/>
            <a:chOff x="6742484" y="2636912"/>
            <a:chExt cx="4642644" cy="1440159"/>
          </a:xfrm>
        </p:grpSpPr>
        <p:sp>
          <p:nvSpPr>
            <p:cNvPr id="18" name="Right Brace 17">
              <a:extLst>
                <a:ext uri="{FF2B5EF4-FFF2-40B4-BE49-F238E27FC236}">
                  <a16:creationId xmlns:a16="http://schemas.microsoft.com/office/drawing/2014/main" id="{B090969D-A602-46E9-88B5-E3C949E305D7}"/>
                </a:ext>
              </a:extLst>
            </p:cNvPr>
            <p:cNvSpPr/>
            <p:nvPr/>
          </p:nvSpPr>
          <p:spPr>
            <a:xfrm>
              <a:off x="6742484" y="2636912"/>
              <a:ext cx="504056" cy="1440159"/>
            </a:xfrm>
            <a:prstGeom prst="rightBrace">
              <a:avLst>
                <a:gd name="adj1" fmla="val 8333"/>
                <a:gd name="adj2" fmla="val 52740"/>
              </a:avLst>
            </a:prstGeom>
            <a:no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9" name="TextBox 18">
              <a:extLst>
                <a:ext uri="{FF2B5EF4-FFF2-40B4-BE49-F238E27FC236}">
                  <a16:creationId xmlns:a16="http://schemas.microsoft.com/office/drawing/2014/main" id="{039F0607-0277-4A5C-A71F-B418A06A8129}"/>
                </a:ext>
              </a:extLst>
            </p:cNvPr>
            <p:cNvSpPr txBox="1"/>
            <p:nvPr/>
          </p:nvSpPr>
          <p:spPr>
            <a:xfrm>
              <a:off x="7318548" y="3081734"/>
              <a:ext cx="4066580" cy="923330"/>
            </a:xfrm>
            <a:prstGeom prst="rect">
              <a:avLst/>
            </a:prstGeom>
            <a:noFill/>
          </p:spPr>
          <p:txBody>
            <a:bodyPr wrap="square" rtlCol="0">
              <a:spAutoFit/>
            </a:bodyPr>
            <a:lstStyle/>
            <a:p>
              <a:pPr marL="285750" indent="-285750">
                <a:buFontTx/>
                <a:buChar char="-"/>
              </a:pPr>
              <a:r>
                <a:rPr lang="en-CA" dirty="0"/>
                <a:t>Crude Export vs. Dollar</a:t>
              </a:r>
            </a:p>
            <a:p>
              <a:pPr marL="285750" indent="-285750">
                <a:buFontTx/>
                <a:buChar char="-"/>
              </a:pPr>
              <a:r>
                <a:rPr lang="en-CA" sz="1800" dirty="0">
                  <a:latin typeface="+mj-lt"/>
                  <a:ea typeface="Times New Roman" panose="02020603050405020304" pitchFamily="18" charset="0"/>
                  <a:cs typeface="Arial" panose="020B0604020202020204" pitchFamily="34" charset="0"/>
                </a:rPr>
                <a:t>Crude GDP Contribution vs. Dollar</a:t>
              </a:r>
              <a:endParaRPr lang="en-CA" sz="1800" dirty="0">
                <a:effectLst/>
                <a:latin typeface="+mj-lt"/>
                <a:ea typeface="Times New Roman" panose="02020603050405020304" pitchFamily="18" charset="0"/>
                <a:cs typeface="Arial" panose="020B0604020202020204" pitchFamily="34" charset="0"/>
              </a:endParaRPr>
            </a:p>
            <a:p>
              <a:pPr marL="285750" indent="-285750">
                <a:buFontTx/>
                <a:buChar char="-"/>
              </a:pPr>
              <a:endParaRPr lang="en-CA" dirty="0"/>
            </a:p>
          </p:txBody>
        </p:sp>
      </p:grpSp>
      <p:grpSp>
        <p:nvGrpSpPr>
          <p:cNvPr id="25" name="Group 24">
            <a:extLst>
              <a:ext uri="{FF2B5EF4-FFF2-40B4-BE49-F238E27FC236}">
                <a16:creationId xmlns:a16="http://schemas.microsoft.com/office/drawing/2014/main" id="{0AE595F1-E6A8-4BA8-89CB-030E7E340287}"/>
              </a:ext>
            </a:extLst>
          </p:cNvPr>
          <p:cNvGrpSpPr/>
          <p:nvPr/>
        </p:nvGrpSpPr>
        <p:grpSpPr>
          <a:xfrm>
            <a:off x="6742484" y="4077074"/>
            <a:ext cx="5544616" cy="1692354"/>
            <a:chOff x="6742484" y="3825209"/>
            <a:chExt cx="5544616" cy="1944216"/>
          </a:xfrm>
        </p:grpSpPr>
        <p:sp>
          <p:nvSpPr>
            <p:cNvPr id="21" name="Right Brace 20">
              <a:extLst>
                <a:ext uri="{FF2B5EF4-FFF2-40B4-BE49-F238E27FC236}">
                  <a16:creationId xmlns:a16="http://schemas.microsoft.com/office/drawing/2014/main" id="{D1776B39-14B0-483A-84C7-F6B9772BBD52}"/>
                </a:ext>
              </a:extLst>
            </p:cNvPr>
            <p:cNvSpPr/>
            <p:nvPr/>
          </p:nvSpPr>
          <p:spPr>
            <a:xfrm>
              <a:off x="6742484" y="3825209"/>
              <a:ext cx="504056" cy="1944216"/>
            </a:xfrm>
            <a:prstGeom prst="rightBrace">
              <a:avLst>
                <a:gd name="adj1" fmla="val 8333"/>
                <a:gd name="adj2" fmla="val 52740"/>
              </a:avLst>
            </a:prstGeom>
            <a:no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23" name="TextBox 22">
              <a:extLst>
                <a:ext uri="{FF2B5EF4-FFF2-40B4-BE49-F238E27FC236}">
                  <a16:creationId xmlns:a16="http://schemas.microsoft.com/office/drawing/2014/main" id="{49B05B70-6824-45A8-AE36-5465B0A01A93}"/>
                </a:ext>
              </a:extLst>
            </p:cNvPr>
            <p:cNvSpPr txBox="1"/>
            <p:nvPr/>
          </p:nvSpPr>
          <p:spPr>
            <a:xfrm>
              <a:off x="7318548" y="4487003"/>
              <a:ext cx="4968552" cy="1060743"/>
            </a:xfrm>
            <a:prstGeom prst="rect">
              <a:avLst/>
            </a:prstGeom>
            <a:noFill/>
          </p:spPr>
          <p:txBody>
            <a:bodyPr wrap="square" rtlCol="0">
              <a:spAutoFit/>
            </a:bodyPr>
            <a:lstStyle/>
            <a:p>
              <a:pPr marL="285750" indent="-285750">
                <a:buFontTx/>
                <a:buChar char="-"/>
              </a:pPr>
              <a:r>
                <a:rPr lang="en-CA" dirty="0"/>
                <a:t>Energy Production from Renewable Sources</a:t>
              </a:r>
            </a:p>
            <a:p>
              <a:pPr marL="285750" indent="-285750">
                <a:buFontTx/>
                <a:buChar char="-"/>
              </a:pPr>
              <a:r>
                <a:rPr lang="en-CA" dirty="0"/>
                <a:t>Renewable Energy vs. Dollar</a:t>
              </a:r>
            </a:p>
            <a:p>
              <a:pPr marL="285750" indent="-285750">
                <a:buFontTx/>
                <a:buChar char="-"/>
              </a:pPr>
              <a:endParaRPr lang="en-CA" dirty="0"/>
            </a:p>
          </p:txBody>
        </p:sp>
      </p:grpSp>
    </p:spTree>
    <p:extLst>
      <p:ext uri="{BB962C8B-B14F-4D97-AF65-F5344CB8AC3E}">
        <p14:creationId xmlns:p14="http://schemas.microsoft.com/office/powerpoint/2010/main" val="571022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up)">
                                      <p:cBhvr>
                                        <p:cTn id="7" dur="500"/>
                                        <p:tgtEl>
                                          <p:spTgt spid="33"/>
                                        </p:tgtEl>
                                      </p:cBhvr>
                                    </p:animEffect>
                                  </p:childTnLst>
                                </p:cTn>
                              </p:par>
                              <p:par>
                                <p:cTn id="8" presetID="22" presetClass="entr" presetSubtype="1"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wipe(up)">
                                      <p:cBhvr>
                                        <p:cTn id="10" dur="500"/>
                                        <p:tgtEl>
                                          <p:spTgt spid="34"/>
                                        </p:tgtEl>
                                      </p:cBhvr>
                                    </p:animEffect>
                                  </p:childTnLst>
                                </p:cTn>
                              </p:par>
                              <p:par>
                                <p:cTn id="11" presetID="22" presetClass="entr" presetSubtype="1" fill="hold"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wipe(up)">
                                      <p:cBhvr>
                                        <p:cTn id="13" dur="500"/>
                                        <p:tgtEl>
                                          <p:spTgt spid="3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500"/>
                                        <p:tgtEl>
                                          <p:spTgt spid="2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Transformation Challenges </a:t>
            </a:r>
          </a:p>
        </p:txBody>
      </p:sp>
      <p:sp>
        <p:nvSpPr>
          <p:cNvPr id="3" name="Content Placeholder 2">
            <a:extLst>
              <a:ext uri="{FF2B5EF4-FFF2-40B4-BE49-F238E27FC236}">
                <a16:creationId xmlns:a16="http://schemas.microsoft.com/office/drawing/2014/main" id="{CFBA7562-AE65-4FC2-AD7A-FC9D7C86EA23}"/>
              </a:ext>
            </a:extLst>
          </p:cNvPr>
          <p:cNvSpPr txBox="1">
            <a:spLocks/>
          </p:cNvSpPr>
          <p:nvPr/>
        </p:nvSpPr>
        <p:spPr>
          <a:xfrm>
            <a:off x="1488167" y="2121368"/>
            <a:ext cx="9829799" cy="4187952"/>
          </a:xfrm>
          <a:prstGeom prst="rect">
            <a:avLst/>
          </a:prstGeom>
        </p:spPr>
        <p:txBody>
          <a:bodyPr>
            <a:noAutofit/>
          </a:bodyPr>
          <a:lst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a:lstStyle>
          <a:p>
            <a:pPr marL="455613" indent="-285750">
              <a:lnSpc>
                <a:spcPct val="100000"/>
              </a:lnSpc>
              <a:spcAft>
                <a:spcPts val="800"/>
              </a:spcAft>
              <a:buFont typeface="Wingdings" panose="05000000000000000000" pitchFamily="2" charset="2"/>
              <a:buChar char="v"/>
            </a:pPr>
            <a:r>
              <a:rPr lang="en-CA" sz="2000" dirty="0">
                <a:latin typeface="+mj-lt"/>
                <a:ea typeface="SimSun" panose="02010600030101010101" pitchFamily="2" charset="-122"/>
                <a:cs typeface="Arial" panose="020B0604020202020204" pitchFamily="34" charset="0"/>
              </a:rPr>
              <a:t>Limited data on energy production</a:t>
            </a:r>
          </a:p>
          <a:p>
            <a:pPr marL="455613" indent="-285750">
              <a:lnSpc>
                <a:spcPct val="100000"/>
              </a:lnSpc>
              <a:spcAft>
                <a:spcPts val="800"/>
              </a:spcAft>
              <a:buFont typeface="Wingdings" panose="05000000000000000000" pitchFamily="2" charset="2"/>
              <a:buChar char="v"/>
            </a:pPr>
            <a:r>
              <a:rPr lang="en-CA" sz="2000" dirty="0">
                <a:latin typeface="+mj-lt"/>
                <a:ea typeface="SimSun" panose="02010600030101010101" pitchFamily="2" charset="-122"/>
                <a:cs typeface="Arial" panose="020B0604020202020204" pitchFamily="34" charset="0"/>
              </a:rPr>
              <a:t>Bad quality data (</a:t>
            </a:r>
            <a:r>
              <a:rPr lang="en-CA" sz="2000" dirty="0" err="1">
                <a:latin typeface="+mj-lt"/>
                <a:ea typeface="SimSun" panose="02010600030101010101" pitchFamily="2" charset="-122"/>
                <a:cs typeface="Arial" panose="020B0604020202020204" pitchFamily="34" charset="0"/>
              </a:rPr>
              <a:t>NaN</a:t>
            </a:r>
            <a:r>
              <a:rPr lang="en-CA" sz="2000" dirty="0">
                <a:latin typeface="+mj-lt"/>
                <a:ea typeface="SimSun" panose="02010600030101010101" pitchFamily="2" charset="-122"/>
                <a:cs typeface="Arial" panose="020B0604020202020204" pitchFamily="34" charset="0"/>
              </a:rPr>
              <a:t> rows, random spaces, duplicated titles)</a:t>
            </a:r>
          </a:p>
          <a:p>
            <a:pPr marL="455613" indent="-285750">
              <a:lnSpc>
                <a:spcPct val="100000"/>
              </a:lnSpc>
              <a:spcAft>
                <a:spcPts val="800"/>
              </a:spcAft>
              <a:buFont typeface="Wingdings" panose="05000000000000000000" pitchFamily="2" charset="2"/>
              <a:buChar char="v"/>
            </a:pPr>
            <a:r>
              <a:rPr lang="en-CA" sz="2000" dirty="0">
                <a:latin typeface="+mj-lt"/>
                <a:ea typeface="SimSun" panose="02010600030101010101" pitchFamily="2" charset="-122"/>
                <a:cs typeface="Arial" panose="020B0604020202020204" pitchFamily="34" charset="0"/>
              </a:rPr>
              <a:t>Incomplete data sets with empty rows</a:t>
            </a:r>
          </a:p>
          <a:p>
            <a:pPr marL="455613" indent="-285750">
              <a:lnSpc>
                <a:spcPct val="100000"/>
              </a:lnSpc>
              <a:spcAft>
                <a:spcPts val="800"/>
              </a:spcAft>
              <a:buFont typeface="Wingdings" panose="05000000000000000000" pitchFamily="2" charset="2"/>
              <a:buChar char="v"/>
            </a:pPr>
            <a:r>
              <a:rPr lang="en-CA" sz="2000" dirty="0">
                <a:latin typeface="+mj-lt"/>
                <a:ea typeface="SimSun" panose="02010600030101010101" pitchFamily="2" charset="-122"/>
                <a:cs typeface="Arial" panose="020B0604020202020204" pitchFamily="34" charset="0"/>
              </a:rPr>
              <a:t>Structural conflicts (rows vs. columns)</a:t>
            </a:r>
          </a:p>
          <a:p>
            <a:pPr marL="455613" indent="-285750">
              <a:lnSpc>
                <a:spcPct val="100000"/>
              </a:lnSpc>
              <a:spcAft>
                <a:spcPts val="800"/>
              </a:spcAft>
              <a:buFont typeface="Wingdings" panose="05000000000000000000" pitchFamily="2" charset="2"/>
              <a:buChar char="v"/>
            </a:pPr>
            <a:r>
              <a:rPr lang="en-CA" sz="2000" b="1" u="sng" dirty="0">
                <a:latin typeface="+mj-lt"/>
                <a:ea typeface="SimSun" panose="02010600030101010101" pitchFamily="2" charset="-122"/>
                <a:cs typeface="Arial" panose="020B0604020202020204" pitchFamily="34" charset="0"/>
              </a:rPr>
              <a:t>Something new we learned during the process:</a:t>
            </a:r>
          </a:p>
          <a:p>
            <a:pPr marL="742950" lvl="1" indent="-285750">
              <a:lnSpc>
                <a:spcPct val="100000"/>
              </a:lnSpc>
              <a:spcAft>
                <a:spcPts val="800"/>
              </a:spcAft>
              <a:buFont typeface="Wingdings" panose="05000000000000000000" pitchFamily="2" charset="2"/>
              <a:buChar char="v"/>
            </a:pPr>
            <a:r>
              <a:rPr lang="en-CA" dirty="0">
                <a:latin typeface="+mj-lt"/>
                <a:ea typeface="SimSun" panose="02010600030101010101" pitchFamily="2" charset="-122"/>
                <a:cs typeface="Arial" panose="020B0604020202020204" pitchFamily="34" charset="0"/>
              </a:rPr>
              <a:t>Datetime Library</a:t>
            </a:r>
          </a:p>
          <a:p>
            <a:pPr marL="742950" lvl="1" indent="-285750">
              <a:lnSpc>
                <a:spcPct val="100000"/>
              </a:lnSpc>
              <a:spcAft>
                <a:spcPts val="800"/>
              </a:spcAft>
              <a:buFont typeface="Wingdings" panose="05000000000000000000" pitchFamily="2" charset="2"/>
              <a:buChar char="v"/>
            </a:pPr>
            <a:endParaRPr lang="en-CA" dirty="0">
              <a:latin typeface="+mj-lt"/>
              <a:ea typeface="SimSun" panose="02010600030101010101" pitchFamily="2" charset="-122"/>
              <a:cs typeface="Arial" panose="020B0604020202020204" pitchFamily="34" charset="0"/>
            </a:endParaRPr>
          </a:p>
          <a:p>
            <a:pPr marL="455613" indent="-285750">
              <a:lnSpc>
                <a:spcPct val="100000"/>
              </a:lnSpc>
              <a:spcAft>
                <a:spcPts val="800"/>
              </a:spcAft>
              <a:buFont typeface="Wingdings" panose="05000000000000000000" pitchFamily="2" charset="2"/>
              <a:buChar char="v"/>
            </a:pPr>
            <a:endParaRPr lang="en-CA" dirty="0">
              <a:latin typeface="+mj-lt"/>
              <a:ea typeface="SimSun" panose="02010600030101010101" pitchFamily="2" charset="-122"/>
              <a:cs typeface="Arial" panose="020B0604020202020204" pitchFamily="34" charset="0"/>
            </a:endParaRPr>
          </a:p>
          <a:p>
            <a:pPr marL="455613" indent="-285750">
              <a:lnSpc>
                <a:spcPct val="100000"/>
              </a:lnSpc>
              <a:spcAft>
                <a:spcPts val="800"/>
              </a:spcAft>
              <a:buFont typeface="Wingdings" panose="05000000000000000000" pitchFamily="2" charset="2"/>
              <a:buChar char="v"/>
            </a:pPr>
            <a:endParaRPr lang="en-CA" sz="2000" dirty="0">
              <a:latin typeface="+mj-lt"/>
              <a:ea typeface="SimSun" panose="02010600030101010101" pitchFamily="2" charset="-122"/>
              <a:cs typeface="Arial" panose="020B0604020202020204" pitchFamily="34" charset="0"/>
            </a:endParaRPr>
          </a:p>
          <a:p>
            <a:pPr marL="455613" indent="-285750">
              <a:lnSpc>
                <a:spcPct val="100000"/>
              </a:lnSpc>
              <a:spcAft>
                <a:spcPts val="800"/>
              </a:spcAft>
              <a:buFont typeface="Wingdings" panose="05000000000000000000" pitchFamily="2" charset="2"/>
              <a:buChar char="v"/>
            </a:pPr>
            <a:endParaRPr lang="en-CA" sz="1600" b="1" dirty="0">
              <a:latin typeface="+mj-lt"/>
              <a:ea typeface="SimSun" panose="02010600030101010101" pitchFamily="2" charset="-122"/>
              <a:cs typeface="Arial" panose="020B0604020202020204" pitchFamily="34" charset="0"/>
            </a:endParaRPr>
          </a:p>
          <a:p>
            <a:pPr marL="742950" lvl="1" indent="-285750">
              <a:lnSpc>
                <a:spcPct val="100000"/>
              </a:lnSpc>
              <a:spcAft>
                <a:spcPts val="800"/>
              </a:spcAft>
              <a:buFont typeface="Wingdings" panose="05000000000000000000" pitchFamily="2" charset="2"/>
              <a:buChar char="v"/>
            </a:pPr>
            <a:endParaRPr lang="en-CA" sz="1600" b="1" dirty="0">
              <a:latin typeface="+mj-lt"/>
              <a:ea typeface="SimSun" panose="02010600030101010101" pitchFamily="2" charset="-122"/>
              <a:cs typeface="Arial" panose="020B0604020202020204" pitchFamily="34" charset="0"/>
            </a:endParaRPr>
          </a:p>
          <a:p>
            <a:pPr marL="742950" lvl="1" indent="-285750">
              <a:lnSpc>
                <a:spcPct val="100000"/>
              </a:lnSpc>
              <a:spcAft>
                <a:spcPts val="800"/>
              </a:spcAft>
              <a:buFont typeface="Wingdings" panose="05000000000000000000" pitchFamily="2" charset="2"/>
              <a:buChar char="v"/>
            </a:pPr>
            <a:endParaRPr lang="en-CA" sz="1600" dirty="0">
              <a:latin typeface="+mj-lt"/>
              <a:ea typeface="SimSun" panose="02010600030101010101" pitchFamily="2" charset="-122"/>
              <a:cs typeface="Arial" panose="020B0604020202020204" pitchFamily="34" charset="0"/>
            </a:endParaRPr>
          </a:p>
        </p:txBody>
      </p:sp>
    </p:spTree>
    <p:extLst>
      <p:ext uri="{BB962C8B-B14F-4D97-AF65-F5344CB8AC3E}">
        <p14:creationId xmlns:p14="http://schemas.microsoft.com/office/powerpoint/2010/main" val="1764949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Analysis Process</a:t>
            </a:r>
          </a:p>
        </p:txBody>
      </p:sp>
      <p:grpSp>
        <p:nvGrpSpPr>
          <p:cNvPr id="16" name="Group 15">
            <a:extLst>
              <a:ext uri="{FF2B5EF4-FFF2-40B4-BE49-F238E27FC236}">
                <a16:creationId xmlns:a16="http://schemas.microsoft.com/office/drawing/2014/main" id="{27CE9F6E-BBB9-44B5-902C-2E8C862EC9D4}"/>
              </a:ext>
            </a:extLst>
          </p:cNvPr>
          <p:cNvGrpSpPr/>
          <p:nvPr/>
        </p:nvGrpSpPr>
        <p:grpSpPr>
          <a:xfrm>
            <a:off x="9070682" y="2637083"/>
            <a:ext cx="2423659" cy="2423783"/>
            <a:chOff x="9070682" y="3129253"/>
            <a:chExt cx="2423659" cy="2423783"/>
          </a:xfrm>
        </p:grpSpPr>
        <p:sp>
          <p:nvSpPr>
            <p:cNvPr id="5" name="Oval 4">
              <a:extLst>
                <a:ext uri="{FF2B5EF4-FFF2-40B4-BE49-F238E27FC236}">
                  <a16:creationId xmlns:a16="http://schemas.microsoft.com/office/drawing/2014/main" id="{E59AFD7C-856C-4761-AE7A-B383ACFBE84E}"/>
                </a:ext>
              </a:extLst>
            </p:cNvPr>
            <p:cNvSpPr/>
            <p:nvPr/>
          </p:nvSpPr>
          <p:spPr>
            <a:xfrm>
              <a:off x="9070682" y="3129253"/>
              <a:ext cx="2423659" cy="242378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 name="Freeform: Shape 5">
              <a:extLst>
                <a:ext uri="{FF2B5EF4-FFF2-40B4-BE49-F238E27FC236}">
                  <a16:creationId xmlns:a16="http://schemas.microsoft.com/office/drawing/2014/main" id="{A3BD63D5-1323-4570-A5AA-3A58D9E0E3F7}"/>
                </a:ext>
              </a:extLst>
            </p:cNvPr>
            <p:cNvSpPr/>
            <p:nvPr/>
          </p:nvSpPr>
          <p:spPr>
            <a:xfrm>
              <a:off x="9151747" y="3210059"/>
              <a:ext cx="2262566" cy="2262169"/>
            </a:xfrm>
            <a:custGeom>
              <a:avLst/>
              <a:gdLst>
                <a:gd name="connsiteX0" fmla="*/ 0 w 2262566"/>
                <a:gd name="connsiteY0" fmla="*/ 1131085 h 2262169"/>
                <a:gd name="connsiteX1" fmla="*/ 1131283 w 2262566"/>
                <a:gd name="connsiteY1" fmla="*/ 0 h 2262169"/>
                <a:gd name="connsiteX2" fmla="*/ 2262566 w 2262566"/>
                <a:gd name="connsiteY2" fmla="*/ 1131085 h 2262169"/>
                <a:gd name="connsiteX3" fmla="*/ 1131283 w 2262566"/>
                <a:gd name="connsiteY3" fmla="*/ 2262170 h 2262169"/>
                <a:gd name="connsiteX4" fmla="*/ 0 w 2262566"/>
                <a:gd name="connsiteY4" fmla="*/ 1131085 h 2262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2566" h="2262169">
                  <a:moveTo>
                    <a:pt x="0" y="1131085"/>
                  </a:moveTo>
                  <a:cubicBezTo>
                    <a:pt x="0" y="506404"/>
                    <a:pt x="506493" y="0"/>
                    <a:pt x="1131283" y="0"/>
                  </a:cubicBezTo>
                  <a:cubicBezTo>
                    <a:pt x="1756073" y="0"/>
                    <a:pt x="2262566" y="506404"/>
                    <a:pt x="2262566" y="1131085"/>
                  </a:cubicBezTo>
                  <a:cubicBezTo>
                    <a:pt x="2262566" y="1755766"/>
                    <a:pt x="1756073" y="2262170"/>
                    <a:pt x="1131283" y="2262170"/>
                  </a:cubicBezTo>
                  <a:cubicBezTo>
                    <a:pt x="506493" y="2262170"/>
                    <a:pt x="0" y="1755766"/>
                    <a:pt x="0" y="1131085"/>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46084" tIns="346088" rIns="346083" bIns="346088" numCol="1" spcCol="1270" anchor="ctr" anchorCtr="0">
              <a:noAutofit/>
            </a:bodyPr>
            <a:lstStyle/>
            <a:p>
              <a:pPr marL="0" lvl="0" indent="0" algn="ctr" defTabSz="800100">
                <a:lnSpc>
                  <a:spcPct val="90000"/>
                </a:lnSpc>
                <a:spcBef>
                  <a:spcPct val="0"/>
                </a:spcBef>
                <a:spcAft>
                  <a:spcPct val="35000"/>
                </a:spcAft>
                <a:buNone/>
              </a:pPr>
              <a:r>
                <a:rPr lang="en-CA" sz="1800" kern="1200" dirty="0"/>
                <a:t>4. Plotting and draw conclusions</a:t>
              </a:r>
            </a:p>
            <a:p>
              <a:pPr marL="0" lvl="0" indent="0" algn="ctr" defTabSz="800100">
                <a:lnSpc>
                  <a:spcPct val="90000"/>
                </a:lnSpc>
                <a:spcBef>
                  <a:spcPct val="0"/>
                </a:spcBef>
                <a:spcAft>
                  <a:spcPct val="35000"/>
                </a:spcAft>
                <a:buNone/>
              </a:pPr>
              <a:r>
                <a:rPr lang="en-CA" sz="1800" kern="1200" dirty="0">
                  <a:solidFill>
                    <a:srgbClr val="FF0000"/>
                  </a:solidFill>
                </a:rPr>
                <a:t>(Plotting)</a:t>
              </a:r>
            </a:p>
          </p:txBody>
        </p:sp>
      </p:grpSp>
      <p:grpSp>
        <p:nvGrpSpPr>
          <p:cNvPr id="15" name="Group 14">
            <a:extLst>
              <a:ext uri="{FF2B5EF4-FFF2-40B4-BE49-F238E27FC236}">
                <a16:creationId xmlns:a16="http://schemas.microsoft.com/office/drawing/2014/main" id="{DF262AFD-5E56-4F51-B290-D4F6DE01C79C}"/>
              </a:ext>
            </a:extLst>
          </p:cNvPr>
          <p:cNvGrpSpPr/>
          <p:nvPr/>
        </p:nvGrpSpPr>
        <p:grpSpPr>
          <a:xfrm>
            <a:off x="6555544" y="2636912"/>
            <a:ext cx="2423698" cy="2423698"/>
            <a:chOff x="6555544" y="3129082"/>
            <a:chExt cx="2423698" cy="2423698"/>
          </a:xfrm>
        </p:grpSpPr>
        <p:sp>
          <p:nvSpPr>
            <p:cNvPr id="7" name="Teardrop 6">
              <a:extLst>
                <a:ext uri="{FF2B5EF4-FFF2-40B4-BE49-F238E27FC236}">
                  <a16:creationId xmlns:a16="http://schemas.microsoft.com/office/drawing/2014/main" id="{7E8C9389-EF32-423D-B0C5-74A5C40E3F52}"/>
                </a:ext>
              </a:extLst>
            </p:cNvPr>
            <p:cNvSpPr/>
            <p:nvPr/>
          </p:nvSpPr>
          <p:spPr>
            <a:xfrm rot="2700000">
              <a:off x="6555544" y="3129082"/>
              <a:ext cx="2423698" cy="2423698"/>
            </a:xfrm>
            <a:prstGeom prst="teardrop">
              <a:avLst>
                <a:gd name="adj" fmla="val 10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Freeform: Shape 7">
              <a:extLst>
                <a:ext uri="{FF2B5EF4-FFF2-40B4-BE49-F238E27FC236}">
                  <a16:creationId xmlns:a16="http://schemas.microsoft.com/office/drawing/2014/main" id="{10841CF9-2C4D-4369-88F9-22435B0C7E27}"/>
                </a:ext>
              </a:extLst>
            </p:cNvPr>
            <p:cNvSpPr/>
            <p:nvPr/>
          </p:nvSpPr>
          <p:spPr>
            <a:xfrm>
              <a:off x="6647022" y="3210059"/>
              <a:ext cx="2262566" cy="2262169"/>
            </a:xfrm>
            <a:custGeom>
              <a:avLst/>
              <a:gdLst>
                <a:gd name="connsiteX0" fmla="*/ 0 w 2262566"/>
                <a:gd name="connsiteY0" fmla="*/ 1131085 h 2262169"/>
                <a:gd name="connsiteX1" fmla="*/ 1131283 w 2262566"/>
                <a:gd name="connsiteY1" fmla="*/ 0 h 2262169"/>
                <a:gd name="connsiteX2" fmla="*/ 2262566 w 2262566"/>
                <a:gd name="connsiteY2" fmla="*/ 1131085 h 2262169"/>
                <a:gd name="connsiteX3" fmla="*/ 1131283 w 2262566"/>
                <a:gd name="connsiteY3" fmla="*/ 2262170 h 2262169"/>
                <a:gd name="connsiteX4" fmla="*/ 0 w 2262566"/>
                <a:gd name="connsiteY4" fmla="*/ 1131085 h 2262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2566" h="2262169">
                  <a:moveTo>
                    <a:pt x="0" y="1131085"/>
                  </a:moveTo>
                  <a:cubicBezTo>
                    <a:pt x="0" y="506404"/>
                    <a:pt x="506493" y="0"/>
                    <a:pt x="1131283" y="0"/>
                  </a:cubicBezTo>
                  <a:cubicBezTo>
                    <a:pt x="1756073" y="0"/>
                    <a:pt x="2262566" y="506404"/>
                    <a:pt x="2262566" y="1131085"/>
                  </a:cubicBezTo>
                  <a:cubicBezTo>
                    <a:pt x="2262566" y="1755766"/>
                    <a:pt x="1756073" y="2262170"/>
                    <a:pt x="1131283" y="2262170"/>
                  </a:cubicBezTo>
                  <a:cubicBezTo>
                    <a:pt x="506493" y="2262170"/>
                    <a:pt x="0" y="1755766"/>
                    <a:pt x="0" y="1131085"/>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46084" tIns="346088" rIns="346083" bIns="346088" numCol="1" spcCol="1270" anchor="ctr" anchorCtr="0">
              <a:noAutofit/>
            </a:bodyPr>
            <a:lstStyle/>
            <a:p>
              <a:pPr marL="0" lvl="0" indent="0" algn="ctr" defTabSz="800100">
                <a:lnSpc>
                  <a:spcPct val="90000"/>
                </a:lnSpc>
                <a:spcBef>
                  <a:spcPct val="0"/>
                </a:spcBef>
                <a:spcAft>
                  <a:spcPct val="35000"/>
                </a:spcAft>
                <a:buNone/>
              </a:pPr>
              <a:r>
                <a:rPr lang="en-CA" sz="1800" kern="1200" dirty="0"/>
                <a:t>3. Merge and analyze </a:t>
              </a:r>
              <a:r>
                <a:rPr lang="en-CA" sz="1650" kern="1200" dirty="0">
                  <a:solidFill>
                    <a:srgbClr val="FF0000"/>
                  </a:solidFill>
                </a:rPr>
                <a:t>(Transformation)</a:t>
              </a:r>
            </a:p>
          </p:txBody>
        </p:sp>
      </p:grpSp>
      <p:grpSp>
        <p:nvGrpSpPr>
          <p:cNvPr id="14" name="Group 13">
            <a:extLst>
              <a:ext uri="{FF2B5EF4-FFF2-40B4-BE49-F238E27FC236}">
                <a16:creationId xmlns:a16="http://schemas.microsoft.com/office/drawing/2014/main" id="{24C116DE-5380-486C-A114-DB58E6D56F48}"/>
              </a:ext>
            </a:extLst>
          </p:cNvPr>
          <p:cNvGrpSpPr/>
          <p:nvPr/>
        </p:nvGrpSpPr>
        <p:grpSpPr>
          <a:xfrm>
            <a:off x="4061212" y="2636912"/>
            <a:ext cx="2423698" cy="2423698"/>
            <a:chOff x="4061212" y="3129082"/>
            <a:chExt cx="2423698" cy="2423698"/>
          </a:xfrm>
        </p:grpSpPr>
        <p:sp>
          <p:nvSpPr>
            <p:cNvPr id="9" name="Teardrop 8">
              <a:extLst>
                <a:ext uri="{FF2B5EF4-FFF2-40B4-BE49-F238E27FC236}">
                  <a16:creationId xmlns:a16="http://schemas.microsoft.com/office/drawing/2014/main" id="{E03F1B07-24EB-4DAF-9370-F20E8DF8212B}"/>
                </a:ext>
              </a:extLst>
            </p:cNvPr>
            <p:cNvSpPr/>
            <p:nvPr/>
          </p:nvSpPr>
          <p:spPr>
            <a:xfrm rot="2700000">
              <a:off x="4061212" y="3129082"/>
              <a:ext cx="2423698" cy="2423698"/>
            </a:xfrm>
            <a:prstGeom prst="teardrop">
              <a:avLst>
                <a:gd name="adj" fmla="val 10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Freeform: Shape 9">
              <a:extLst>
                <a:ext uri="{FF2B5EF4-FFF2-40B4-BE49-F238E27FC236}">
                  <a16:creationId xmlns:a16="http://schemas.microsoft.com/office/drawing/2014/main" id="{8963B587-6BA3-4DF1-82E9-1A264776490A}"/>
                </a:ext>
              </a:extLst>
            </p:cNvPr>
            <p:cNvSpPr/>
            <p:nvPr/>
          </p:nvSpPr>
          <p:spPr>
            <a:xfrm>
              <a:off x="4142297" y="3210059"/>
              <a:ext cx="2262566" cy="2262169"/>
            </a:xfrm>
            <a:custGeom>
              <a:avLst/>
              <a:gdLst>
                <a:gd name="connsiteX0" fmla="*/ 0 w 2262566"/>
                <a:gd name="connsiteY0" fmla="*/ 1131085 h 2262169"/>
                <a:gd name="connsiteX1" fmla="*/ 1131283 w 2262566"/>
                <a:gd name="connsiteY1" fmla="*/ 0 h 2262169"/>
                <a:gd name="connsiteX2" fmla="*/ 2262566 w 2262566"/>
                <a:gd name="connsiteY2" fmla="*/ 1131085 h 2262169"/>
                <a:gd name="connsiteX3" fmla="*/ 1131283 w 2262566"/>
                <a:gd name="connsiteY3" fmla="*/ 2262170 h 2262169"/>
                <a:gd name="connsiteX4" fmla="*/ 0 w 2262566"/>
                <a:gd name="connsiteY4" fmla="*/ 1131085 h 2262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2566" h="2262169">
                  <a:moveTo>
                    <a:pt x="0" y="1131085"/>
                  </a:moveTo>
                  <a:cubicBezTo>
                    <a:pt x="0" y="506404"/>
                    <a:pt x="506493" y="0"/>
                    <a:pt x="1131283" y="0"/>
                  </a:cubicBezTo>
                  <a:cubicBezTo>
                    <a:pt x="1756073" y="0"/>
                    <a:pt x="2262566" y="506404"/>
                    <a:pt x="2262566" y="1131085"/>
                  </a:cubicBezTo>
                  <a:cubicBezTo>
                    <a:pt x="2262566" y="1755766"/>
                    <a:pt x="1756073" y="2262170"/>
                    <a:pt x="1131283" y="2262170"/>
                  </a:cubicBezTo>
                  <a:cubicBezTo>
                    <a:pt x="506493" y="2262170"/>
                    <a:pt x="0" y="1755766"/>
                    <a:pt x="0" y="1131085"/>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46084" tIns="346088" rIns="346083" bIns="346088" numCol="1" spcCol="1270" anchor="ctr" anchorCtr="0">
              <a:noAutofit/>
            </a:bodyPr>
            <a:lstStyle/>
            <a:p>
              <a:pPr marL="0" lvl="0" indent="0" algn="ctr" defTabSz="800100">
                <a:lnSpc>
                  <a:spcPct val="90000"/>
                </a:lnSpc>
                <a:spcBef>
                  <a:spcPct val="0"/>
                </a:spcBef>
                <a:spcAft>
                  <a:spcPct val="35000"/>
                </a:spcAft>
                <a:buNone/>
              </a:pPr>
              <a:r>
                <a:rPr lang="en-CA" sz="1800" kern="1200" dirty="0"/>
                <a:t>2. Raw data cleaning </a:t>
              </a:r>
              <a:r>
                <a:rPr lang="en-CA" sz="1800" kern="1200" dirty="0">
                  <a:solidFill>
                    <a:srgbClr val="FF0000"/>
                  </a:solidFill>
                </a:rPr>
                <a:t>(Extraction)</a:t>
              </a:r>
              <a:endParaRPr lang="en-CA" sz="6500" kern="1200" dirty="0">
                <a:solidFill>
                  <a:srgbClr val="FF0000"/>
                </a:solidFill>
              </a:endParaRPr>
            </a:p>
          </p:txBody>
        </p:sp>
      </p:grpSp>
      <p:grpSp>
        <p:nvGrpSpPr>
          <p:cNvPr id="13" name="Group 12">
            <a:extLst>
              <a:ext uri="{FF2B5EF4-FFF2-40B4-BE49-F238E27FC236}">
                <a16:creationId xmlns:a16="http://schemas.microsoft.com/office/drawing/2014/main" id="{2F7804D5-58C3-4273-A975-8855BF538E58}"/>
              </a:ext>
            </a:extLst>
          </p:cNvPr>
          <p:cNvGrpSpPr/>
          <p:nvPr/>
        </p:nvGrpSpPr>
        <p:grpSpPr>
          <a:xfrm>
            <a:off x="1556487" y="2636912"/>
            <a:ext cx="2423698" cy="2423698"/>
            <a:chOff x="1556487" y="3129082"/>
            <a:chExt cx="2423698" cy="2423698"/>
          </a:xfrm>
        </p:grpSpPr>
        <p:sp>
          <p:nvSpPr>
            <p:cNvPr id="11" name="Teardrop 10">
              <a:extLst>
                <a:ext uri="{FF2B5EF4-FFF2-40B4-BE49-F238E27FC236}">
                  <a16:creationId xmlns:a16="http://schemas.microsoft.com/office/drawing/2014/main" id="{F748C08C-6F60-41A6-B611-A2D3C1FBC4F2}"/>
                </a:ext>
              </a:extLst>
            </p:cNvPr>
            <p:cNvSpPr/>
            <p:nvPr/>
          </p:nvSpPr>
          <p:spPr>
            <a:xfrm rot="2700000">
              <a:off x="1556487" y="3129082"/>
              <a:ext cx="2423698" cy="2423698"/>
            </a:xfrm>
            <a:prstGeom prst="teardrop">
              <a:avLst>
                <a:gd name="adj" fmla="val 10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Freeform: Shape 11">
              <a:extLst>
                <a:ext uri="{FF2B5EF4-FFF2-40B4-BE49-F238E27FC236}">
                  <a16:creationId xmlns:a16="http://schemas.microsoft.com/office/drawing/2014/main" id="{A5CC4B68-BE62-4A0A-93B7-62D8E9B5F02A}"/>
                </a:ext>
              </a:extLst>
            </p:cNvPr>
            <p:cNvSpPr/>
            <p:nvPr/>
          </p:nvSpPr>
          <p:spPr>
            <a:xfrm>
              <a:off x="1637572" y="3210059"/>
              <a:ext cx="2262566" cy="2262169"/>
            </a:xfrm>
            <a:custGeom>
              <a:avLst/>
              <a:gdLst>
                <a:gd name="connsiteX0" fmla="*/ 0 w 2262566"/>
                <a:gd name="connsiteY0" fmla="*/ 1131085 h 2262169"/>
                <a:gd name="connsiteX1" fmla="*/ 1131283 w 2262566"/>
                <a:gd name="connsiteY1" fmla="*/ 0 h 2262169"/>
                <a:gd name="connsiteX2" fmla="*/ 2262566 w 2262566"/>
                <a:gd name="connsiteY2" fmla="*/ 1131085 h 2262169"/>
                <a:gd name="connsiteX3" fmla="*/ 1131283 w 2262566"/>
                <a:gd name="connsiteY3" fmla="*/ 2262170 h 2262169"/>
                <a:gd name="connsiteX4" fmla="*/ 0 w 2262566"/>
                <a:gd name="connsiteY4" fmla="*/ 1131085 h 2262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2566" h="2262169">
                  <a:moveTo>
                    <a:pt x="0" y="1131085"/>
                  </a:moveTo>
                  <a:cubicBezTo>
                    <a:pt x="0" y="506404"/>
                    <a:pt x="506493" y="0"/>
                    <a:pt x="1131283" y="0"/>
                  </a:cubicBezTo>
                  <a:cubicBezTo>
                    <a:pt x="1756073" y="0"/>
                    <a:pt x="2262566" y="506404"/>
                    <a:pt x="2262566" y="1131085"/>
                  </a:cubicBezTo>
                  <a:cubicBezTo>
                    <a:pt x="2262566" y="1755766"/>
                    <a:pt x="1756073" y="2262170"/>
                    <a:pt x="1131283" y="2262170"/>
                  </a:cubicBezTo>
                  <a:cubicBezTo>
                    <a:pt x="506493" y="2262170"/>
                    <a:pt x="0" y="1755766"/>
                    <a:pt x="0" y="1131085"/>
                  </a:cubicBez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46084" tIns="346088" rIns="346083" bIns="346088" numCol="1" spcCol="1270" anchor="ctr" anchorCtr="0">
              <a:noAutofit/>
            </a:bodyPr>
            <a:lstStyle/>
            <a:p>
              <a:pPr marL="0" lvl="0" indent="0" algn="ctr" defTabSz="800100">
                <a:lnSpc>
                  <a:spcPct val="90000"/>
                </a:lnSpc>
                <a:spcBef>
                  <a:spcPct val="0"/>
                </a:spcBef>
                <a:spcAft>
                  <a:spcPct val="35000"/>
                </a:spcAft>
                <a:buNone/>
              </a:pPr>
              <a:r>
                <a:rPr lang="en-CA" sz="1800" kern="1200" dirty="0"/>
                <a:t>1. Brainstorm expected results </a:t>
              </a:r>
              <a:r>
                <a:rPr lang="en-CA" sz="1800" kern="1200" dirty="0">
                  <a:solidFill>
                    <a:srgbClr val="FF0000"/>
                  </a:solidFill>
                </a:rPr>
                <a:t>(Planning)</a:t>
              </a:r>
            </a:p>
          </p:txBody>
        </p:sp>
      </p:grpSp>
      <p:grpSp>
        <p:nvGrpSpPr>
          <p:cNvPr id="20" name="Group 19">
            <a:extLst>
              <a:ext uri="{FF2B5EF4-FFF2-40B4-BE49-F238E27FC236}">
                <a16:creationId xmlns:a16="http://schemas.microsoft.com/office/drawing/2014/main" id="{02B49FAF-3E9E-468C-8AEA-D44C44280989}"/>
              </a:ext>
            </a:extLst>
          </p:cNvPr>
          <p:cNvGrpSpPr/>
          <p:nvPr/>
        </p:nvGrpSpPr>
        <p:grpSpPr>
          <a:xfrm>
            <a:off x="4258379" y="5060867"/>
            <a:ext cx="7235964" cy="1169995"/>
            <a:chOff x="4258379" y="5553037"/>
            <a:chExt cx="7235964" cy="1169995"/>
          </a:xfrm>
        </p:grpSpPr>
        <p:sp>
          <p:nvSpPr>
            <p:cNvPr id="18" name="Right Brace 17">
              <a:extLst>
                <a:ext uri="{FF2B5EF4-FFF2-40B4-BE49-F238E27FC236}">
                  <a16:creationId xmlns:a16="http://schemas.microsoft.com/office/drawing/2014/main" id="{F2735706-19B5-4E43-81BC-88841C7D4262}"/>
                </a:ext>
              </a:extLst>
            </p:cNvPr>
            <p:cNvSpPr/>
            <p:nvPr/>
          </p:nvSpPr>
          <p:spPr>
            <a:xfrm rot="5400000">
              <a:off x="7673618" y="2137798"/>
              <a:ext cx="405485" cy="723596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9" name="TextBox 18">
              <a:extLst>
                <a:ext uri="{FF2B5EF4-FFF2-40B4-BE49-F238E27FC236}">
                  <a16:creationId xmlns:a16="http://schemas.microsoft.com/office/drawing/2014/main" id="{9A4CF0F4-54FA-43F1-A55F-B6ACEFAA2DEB}"/>
                </a:ext>
              </a:extLst>
            </p:cNvPr>
            <p:cNvSpPr txBox="1"/>
            <p:nvPr/>
          </p:nvSpPr>
          <p:spPr>
            <a:xfrm>
              <a:off x="6238428" y="6076701"/>
              <a:ext cx="3626512" cy="646331"/>
            </a:xfrm>
            <a:prstGeom prst="rect">
              <a:avLst/>
            </a:prstGeom>
            <a:noFill/>
          </p:spPr>
          <p:txBody>
            <a:bodyPr wrap="square" rtlCol="0">
              <a:spAutoFit/>
            </a:bodyPr>
            <a:lstStyle/>
            <a:p>
              <a:r>
                <a:rPr lang="en-CA" b="1" dirty="0">
                  <a:solidFill>
                    <a:srgbClr val="FFC000"/>
                  </a:solidFill>
                </a:rPr>
                <a:t>Python on </a:t>
              </a:r>
              <a:r>
                <a:rPr lang="en-CA" b="1" dirty="0" err="1">
                  <a:solidFill>
                    <a:srgbClr val="FFC000"/>
                  </a:solidFill>
                </a:rPr>
                <a:t>Jupyter</a:t>
              </a:r>
              <a:r>
                <a:rPr lang="en-CA" b="1" dirty="0">
                  <a:solidFill>
                    <a:srgbClr val="FFC000"/>
                  </a:solidFill>
                </a:rPr>
                <a:t> Notebook</a:t>
              </a:r>
            </a:p>
            <a:p>
              <a:pPr algn="ctr"/>
              <a:r>
                <a:rPr lang="en-CA" b="1" dirty="0">
                  <a:solidFill>
                    <a:srgbClr val="FFC000"/>
                  </a:solidFill>
                </a:rPr>
                <a:t>&amp; GitHub Branches</a:t>
              </a:r>
            </a:p>
          </p:txBody>
        </p:sp>
      </p:grpSp>
    </p:spTree>
    <p:extLst>
      <p:ext uri="{BB962C8B-B14F-4D97-AF65-F5344CB8AC3E}">
        <p14:creationId xmlns:p14="http://schemas.microsoft.com/office/powerpoint/2010/main" val="2590300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000"/>
                                        <p:tgtEl>
                                          <p:spTgt spid="20"/>
                                        </p:tgtEl>
                                      </p:cBhvr>
                                    </p:animEffect>
                                    <p:anim calcmode="lin" valueType="num">
                                      <p:cBhvr>
                                        <p:cTn id="20" dur="1000" fill="hold"/>
                                        <p:tgtEl>
                                          <p:spTgt spid="20"/>
                                        </p:tgtEl>
                                        <p:attrNameLst>
                                          <p:attrName>ppt_x</p:attrName>
                                        </p:attrNameLst>
                                      </p:cBhvr>
                                      <p:tavLst>
                                        <p:tav tm="0">
                                          <p:val>
                                            <p:strVal val="#ppt_x"/>
                                          </p:val>
                                        </p:tav>
                                        <p:tav tm="100000">
                                          <p:val>
                                            <p:strVal val="#ppt_x"/>
                                          </p:val>
                                        </p:tav>
                                      </p:tavLst>
                                    </p:anim>
                                    <p:anim calcmode="lin" valueType="num">
                                      <p:cBhvr>
                                        <p:cTn id="21"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Currency symbols presentation (widescreen)</Template>
  <TotalTime>2386</TotalTime>
  <Words>2347</Words>
  <Application>Microsoft Office PowerPoint</Application>
  <PresentationFormat>Custom</PresentationFormat>
  <Paragraphs>308</Paragraphs>
  <Slides>26</Slides>
  <Notes>23</Notes>
  <HiddenSlides>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Cambria</vt:lpstr>
      <vt:lpstr>SourceSansPro</vt:lpstr>
      <vt:lpstr>Wingdings</vt:lpstr>
      <vt:lpstr>Currency Symbols 16x9</vt:lpstr>
      <vt:lpstr>Canada and USA  Energy Production vs. $$$ Strength</vt:lpstr>
      <vt:lpstr>Agenda</vt:lpstr>
      <vt:lpstr>Motivation</vt:lpstr>
      <vt:lpstr>Motivation Background</vt:lpstr>
      <vt:lpstr>Motivation Background</vt:lpstr>
      <vt:lpstr>Questions of Interest</vt:lpstr>
      <vt:lpstr>Data Exploration</vt:lpstr>
      <vt:lpstr>Data Transformation Challenges </vt:lpstr>
      <vt:lpstr>Data Analysis Process</vt:lpstr>
      <vt:lpstr>Findings – US Energy &amp; Economy</vt:lpstr>
      <vt:lpstr>Findings – US Energy &amp; Economy</vt:lpstr>
      <vt:lpstr>Findings – US Energy &amp; Economy</vt:lpstr>
      <vt:lpstr>Findings – Canadian Energy &amp; Economy</vt:lpstr>
      <vt:lpstr>Findings – Renewable Sources vs Oil Sources</vt:lpstr>
      <vt:lpstr>Findings – US Electricity Production by Source</vt:lpstr>
      <vt:lpstr>Findings – Electricity Production vs. US Dollars </vt:lpstr>
      <vt:lpstr>Findings – Canada Electricity Production by Sources</vt:lpstr>
      <vt:lpstr>Findings – Canada Electricity Production by Sources</vt:lpstr>
      <vt:lpstr>Findings – Comparison between Renewable and Nonrenewable Production</vt:lpstr>
      <vt:lpstr>Findings – Electricity Production vs. Canadian Dollars </vt:lpstr>
      <vt:lpstr>Assumptions</vt:lpstr>
      <vt:lpstr>Next steps</vt:lpstr>
      <vt:lpstr>References</vt:lpstr>
      <vt:lpstr>Thank you  for listening</vt:lpstr>
      <vt:lpstr>Theory</vt:lpstr>
      <vt:lpstr>Findings – Canadian Energy &amp; Economy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North America Energy vs. $$$ Strength</dc:title>
  <dc:creator>Thao Hoang</dc:creator>
  <cp:lastModifiedBy>Kelvin Tang</cp:lastModifiedBy>
  <cp:revision>26</cp:revision>
  <dcterms:created xsi:type="dcterms:W3CDTF">2020-11-08T16:08:29Z</dcterms:created>
  <dcterms:modified xsi:type="dcterms:W3CDTF">2020-11-12T22:17:19Z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